
<file path=[Content_Types].xml><?xml version="1.0" encoding="utf-8"?>
<Types xmlns="http://schemas.openxmlformats.org/package/2006/content-types">
  <Default Extension="fntdata" ContentType="application/x-fontdata"/>
  <Default Extension="jpeg" ContentType="image/jpeg"/>
  <Default Extension="m4a" ContentType="audi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10"/>
  </p:notesMasterIdLst>
  <p:sldIdLst>
    <p:sldId id="352" r:id="rId2"/>
    <p:sldId id="257" r:id="rId3"/>
    <p:sldId id="258" r:id="rId4"/>
    <p:sldId id="259" r:id="rId5"/>
    <p:sldId id="283" r:id="rId6"/>
    <p:sldId id="353" r:id="rId7"/>
    <p:sldId id="292" r:id="rId8"/>
    <p:sldId id="354" r:id="rId9"/>
  </p:sldIdLst>
  <p:sldSz cx="18288000" cy="10287000"/>
  <p:notesSz cx="6858000" cy="9144000"/>
  <p:embeddedFontLst>
    <p:embeddedFont>
      <p:font typeface="思源黑体 1 Bold" panose="02010600030101010101" charset="-122"/>
      <p:regular r:id="rId11"/>
    </p:embeddedFont>
    <p:embeddedFont>
      <p:font typeface="思源黑体-粗体 Bold" panose="02010600030101010101" charset="-122"/>
      <p:regular r:id="rId12"/>
    </p:embeddedFont>
    <p:embeddedFont>
      <p:font typeface="Aran 500 Bold" panose="02010600030101010101" charset="-79"/>
      <p:regular r:id="rId13"/>
    </p:embeddedFont>
    <p:embeddedFont>
      <p:font typeface="Aran 800" panose="02010600030101010101" charset="-79"/>
      <p:regular r:id="rId14"/>
    </p:embeddedFont>
    <p:embeddedFont>
      <p:font typeface="Calibri" panose="020F0502020204030204" pitchFamily="34" charset="0"/>
      <p:regular r:id="rId15"/>
      <p:bold r:id="rId16"/>
      <p:italic r:id="rId17"/>
      <p:boldItalic r:id="rId18"/>
    </p:embeddedFont>
    <p:embeddedFont>
      <p:font typeface="等线" panose="02010600030101010101" pitchFamily="2" charset="-122"/>
      <p:regular r:id="rId19"/>
      <p:bold r:id="rId20"/>
    </p:embeddedFont>
    <p:embeddedFont>
      <p:font typeface="楷体" panose="02010609060101010101" pitchFamily="49" charset="-122"/>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6B854"/>
    <a:srgbClr val="FFE80D"/>
    <a:srgbClr val="005CA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57" d="100"/>
          <a:sy n="57" d="100"/>
        </p:scale>
        <p:origin x="387" y="38"/>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3.fntdata"/><Relationship Id="rId18"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11.fntdata"/><Relationship Id="rId7" Type="http://schemas.openxmlformats.org/officeDocument/2006/relationships/slide" Target="slides/slide6.xml"/><Relationship Id="rId12" Type="http://schemas.openxmlformats.org/officeDocument/2006/relationships/font" Target="fonts/font2.fntdata"/><Relationship Id="rId17" Type="http://schemas.openxmlformats.org/officeDocument/2006/relationships/font" Target="fonts/font7.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6.fntdata"/><Relationship Id="rId20"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1.fntdata"/><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5.fntdata"/><Relationship Id="rId23" Type="http://schemas.openxmlformats.org/officeDocument/2006/relationships/viewProps" Target="viewProps.xml"/><Relationship Id="rId10" Type="http://schemas.openxmlformats.org/officeDocument/2006/relationships/notesMaster" Target="notesMasters/notesMaster1.xml"/><Relationship Id="rId19" Type="http://schemas.openxmlformats.org/officeDocument/2006/relationships/font" Target="fonts/font9.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4.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A7B8F2-2E99-4FB4-9C86-E8C3B759646E}" type="datetimeFigureOut">
              <a:rPr lang="zh-CN" altLang="en-US" smtClean="0"/>
              <a:t>2023/2/11</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0F81A41-7162-4CBD-A96C-5CDF6E475C21}" type="slidenum">
              <a:rPr lang="zh-CN" altLang="en-US" smtClean="0"/>
              <a:t>‹#›</a:t>
            </a:fld>
            <a:endParaRPr lang="zh-CN" altLang="en-US"/>
          </a:p>
        </p:txBody>
      </p:sp>
    </p:spTree>
    <p:extLst>
      <p:ext uri="{BB962C8B-B14F-4D97-AF65-F5344CB8AC3E}">
        <p14:creationId xmlns:p14="http://schemas.microsoft.com/office/powerpoint/2010/main" val="100082217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D0F81A41-7162-4CBD-A96C-5CDF6E475C21}" type="slidenum">
              <a:rPr lang="zh-CN" altLang="en-US" smtClean="0"/>
              <a:t>2</a:t>
            </a:fld>
            <a:endParaRPr lang="zh-CN" altLang="en-US"/>
          </a:p>
        </p:txBody>
      </p:sp>
    </p:spTree>
    <p:extLst>
      <p:ext uri="{BB962C8B-B14F-4D97-AF65-F5344CB8AC3E}">
        <p14:creationId xmlns:p14="http://schemas.microsoft.com/office/powerpoint/2010/main" val="2730454511"/>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8" Type="http://schemas.openxmlformats.org/officeDocument/2006/relationships/image" Target="../media/image7.svg"/><Relationship Id="rId3" Type="http://schemas.openxmlformats.org/officeDocument/2006/relationships/image" Target="../media/image2.svg"/><Relationship Id="rId7" Type="http://schemas.openxmlformats.org/officeDocument/2006/relationships/image" Target="../media/image6.png"/><Relationship Id="rId2" Type="http://schemas.openxmlformats.org/officeDocument/2006/relationships/image" Target="../media/image1.png"/><Relationship Id="rId1" Type="http://schemas.openxmlformats.org/officeDocument/2006/relationships/slideMaster" Target="../slideMasters/slideMaster1.xml"/><Relationship Id="rId6" Type="http://schemas.openxmlformats.org/officeDocument/2006/relationships/image" Target="../media/image5.png"/><Relationship Id="rId5" Type="http://schemas.openxmlformats.org/officeDocument/2006/relationships/image" Target="../media/image4.sv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4839E6D3-F846-6740-B3DC-15AD11B7146B}"/>
              </a:ext>
            </a:extLst>
          </p:cNvPr>
          <p:cNvGrpSpPr/>
          <p:nvPr userDrawn="1"/>
        </p:nvGrpSpPr>
        <p:grpSpPr>
          <a:xfrm>
            <a:off x="-39693" y="-22462"/>
            <a:ext cx="18367387" cy="1063805"/>
            <a:chOff x="-39693" y="-22462"/>
            <a:chExt cx="18367387" cy="1063805"/>
          </a:xfrm>
        </p:grpSpPr>
        <p:grpSp>
          <p:nvGrpSpPr>
            <p:cNvPr id="8" name="Group 2">
              <a:extLst>
                <a:ext uri="{FF2B5EF4-FFF2-40B4-BE49-F238E27FC236}">
                  <a16:creationId xmlns:a16="http://schemas.microsoft.com/office/drawing/2014/main" id="{540B0648-9C27-8D8F-4A45-D6065A31700D}"/>
                </a:ext>
              </a:extLst>
            </p:cNvPr>
            <p:cNvGrpSpPr/>
            <p:nvPr/>
          </p:nvGrpSpPr>
          <p:grpSpPr>
            <a:xfrm>
              <a:off x="-39693" y="-22462"/>
              <a:ext cx="18367387" cy="1050169"/>
              <a:chOff x="0" y="-29949"/>
              <a:chExt cx="24489849" cy="1400226"/>
            </a:xfrm>
          </p:grpSpPr>
          <p:pic>
            <p:nvPicPr>
              <p:cNvPr id="11" name="Picture 3">
                <a:extLst>
                  <a:ext uri="{FF2B5EF4-FFF2-40B4-BE49-F238E27FC236}">
                    <a16:creationId xmlns:a16="http://schemas.microsoft.com/office/drawing/2014/main" id="{5EC0337E-7665-644D-3A64-A115581EF27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423" t="91885"/>
              <a:stretch>
                <a:fillRect/>
              </a:stretch>
            </p:blipFill>
            <p:spPr>
              <a:xfrm>
                <a:off x="0" y="0"/>
                <a:ext cx="24489849" cy="1370277"/>
              </a:xfrm>
              <a:prstGeom prst="rect">
                <a:avLst/>
              </a:prstGeom>
            </p:spPr>
          </p:pic>
          <p:pic>
            <p:nvPicPr>
              <p:cNvPr id="12" name="Picture 8">
                <a:extLst>
                  <a:ext uri="{FF2B5EF4-FFF2-40B4-BE49-F238E27FC236}">
                    <a16:creationId xmlns:a16="http://schemas.microsoft.com/office/drawing/2014/main" id="{B2772FBB-B8F4-FDEF-F32A-C7F51FA4D9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8393" t="91428" r="55465"/>
              <a:stretch>
                <a:fillRect/>
              </a:stretch>
            </p:blipFill>
            <p:spPr>
              <a:xfrm>
                <a:off x="10675858" y="0"/>
                <a:ext cx="4509503" cy="1347056"/>
              </a:xfrm>
              <a:prstGeom prst="rect">
                <a:avLst/>
              </a:prstGeom>
            </p:spPr>
          </p:pic>
          <p:sp>
            <p:nvSpPr>
              <p:cNvPr id="13" name="TextBox 10">
                <a:extLst>
                  <a:ext uri="{FF2B5EF4-FFF2-40B4-BE49-F238E27FC236}">
                    <a16:creationId xmlns:a16="http://schemas.microsoft.com/office/drawing/2014/main" id="{A1E90EF1-774A-B222-4759-CBD03D6E779C}"/>
                  </a:ext>
                </a:extLst>
              </p:cNvPr>
              <p:cNvSpPr txBox="1"/>
              <p:nvPr/>
            </p:nvSpPr>
            <p:spPr>
              <a:xfrm>
                <a:off x="6142784" y="20107"/>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数学建模及其应用</a:t>
                </a:r>
                <a:endParaRPr lang="en-US" altLang="zh-CN" sz="3200" dirty="0">
                  <a:solidFill>
                    <a:schemeClr val="bg1"/>
                  </a:solidFill>
                  <a:ea typeface="思源黑体 1 Bold"/>
                </a:endParaRPr>
              </a:p>
            </p:txBody>
          </p:sp>
          <p:sp>
            <p:nvSpPr>
              <p:cNvPr id="14" name="TextBox 11">
                <a:extLst>
                  <a:ext uri="{FF2B5EF4-FFF2-40B4-BE49-F238E27FC236}">
                    <a16:creationId xmlns:a16="http://schemas.microsoft.com/office/drawing/2014/main" id="{FB01CE53-9344-02DA-24B8-10C992F0C08D}"/>
                  </a:ext>
                </a:extLst>
              </p:cNvPr>
              <p:cNvSpPr txBox="1"/>
              <p:nvPr/>
            </p:nvSpPr>
            <p:spPr>
              <a:xfrm>
                <a:off x="10693645" y="0"/>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数学模型介绍</a:t>
                </a:r>
                <a:endParaRPr lang="en-US" altLang="zh-CN" sz="3200" dirty="0">
                  <a:solidFill>
                    <a:schemeClr val="bg1"/>
                  </a:solidFill>
                  <a:ea typeface="思源黑体 1 Bold"/>
                </a:endParaRPr>
              </a:p>
            </p:txBody>
          </p:sp>
          <p:sp>
            <p:nvSpPr>
              <p:cNvPr id="15" name="TextBox 12">
                <a:extLst>
                  <a:ext uri="{FF2B5EF4-FFF2-40B4-BE49-F238E27FC236}">
                    <a16:creationId xmlns:a16="http://schemas.microsoft.com/office/drawing/2014/main" id="{D677A4CE-B06B-739B-3B40-41654AAD76A3}"/>
                  </a:ext>
                </a:extLst>
              </p:cNvPr>
              <p:cNvSpPr txBox="1"/>
              <p:nvPr/>
            </p:nvSpPr>
            <p:spPr>
              <a:xfrm>
                <a:off x="15242544" y="-29949"/>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数学建模竞赛</a:t>
                </a:r>
                <a:endParaRPr lang="en-US" altLang="zh-CN" sz="3200" dirty="0">
                  <a:solidFill>
                    <a:schemeClr val="bg1"/>
                  </a:solidFill>
                  <a:ea typeface="思源黑体 1 Bold"/>
                </a:endParaRPr>
              </a:p>
            </p:txBody>
          </p:sp>
          <p:sp>
            <p:nvSpPr>
              <p:cNvPr id="16" name="TextBox 13">
                <a:extLst>
                  <a:ext uri="{FF2B5EF4-FFF2-40B4-BE49-F238E27FC236}">
                    <a16:creationId xmlns:a16="http://schemas.microsoft.com/office/drawing/2014/main" id="{A24BD083-D9B3-A48E-2EF8-F67B1BDE53F3}"/>
                  </a:ext>
                </a:extLst>
              </p:cNvPr>
              <p:cNvSpPr txBox="1"/>
              <p:nvPr/>
            </p:nvSpPr>
            <p:spPr>
              <a:xfrm>
                <a:off x="19692917" y="20107"/>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数学建模协会介绍</a:t>
                </a:r>
                <a:endParaRPr lang="en-US" altLang="zh-CN" sz="3200" dirty="0">
                  <a:solidFill>
                    <a:schemeClr val="bg1"/>
                  </a:solidFill>
                  <a:ea typeface="思源黑体 1 Bold"/>
                </a:endParaRPr>
              </a:p>
            </p:txBody>
          </p:sp>
        </p:grpSp>
        <p:pic>
          <p:nvPicPr>
            <p:cNvPr id="9" name="图片 8">
              <a:extLst>
                <a:ext uri="{FF2B5EF4-FFF2-40B4-BE49-F238E27FC236}">
                  <a16:creationId xmlns:a16="http://schemas.microsoft.com/office/drawing/2014/main" id="{03508460-AE63-26F5-055B-F233BEE4E5C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625" y="33425"/>
              <a:ext cx="1007918" cy="1007918"/>
            </a:xfrm>
            <a:prstGeom prst="rect">
              <a:avLst/>
            </a:prstGeom>
          </p:spPr>
        </p:pic>
        <p:sp>
          <p:nvSpPr>
            <p:cNvPr id="10" name="TextBox 10">
              <a:extLst>
                <a:ext uri="{FF2B5EF4-FFF2-40B4-BE49-F238E27FC236}">
                  <a16:creationId xmlns:a16="http://schemas.microsoft.com/office/drawing/2014/main" id="{8FB9EF68-0F9F-3738-A656-3781C9A82982}"/>
                </a:ext>
              </a:extLst>
            </p:cNvPr>
            <p:cNvSpPr txBox="1"/>
            <p:nvPr/>
          </p:nvSpPr>
          <p:spPr>
            <a:xfrm>
              <a:off x="1017926" y="280904"/>
              <a:ext cx="3327749" cy="512961"/>
            </a:xfrm>
            <a:prstGeom prst="rect">
              <a:avLst/>
            </a:prstGeom>
          </p:spPr>
          <p:txBody>
            <a:bodyPr lIns="0" tIns="0" rIns="0" bIns="0" rtlCol="0" anchor="t">
              <a:spAutoFit/>
            </a:bodyPr>
            <a:lstStyle/>
            <a:p>
              <a:pPr marL="0" lvl="0" indent="0" algn="ctr">
                <a:lnSpc>
                  <a:spcPts val="3995"/>
                </a:lnSpc>
                <a:spcBef>
                  <a:spcPct val="0"/>
                </a:spcBef>
              </a:pPr>
              <a:r>
                <a:rPr lang="zh-CN" altLang="en-US" sz="3699" dirty="0">
                  <a:solidFill>
                    <a:schemeClr val="bg1"/>
                  </a:solidFill>
                  <a:latin typeface="楷体" panose="02010609060101010101" pitchFamily="49" charset="-122"/>
                  <a:ea typeface="楷体" panose="02010609060101010101" pitchFamily="49" charset="-122"/>
                </a:rPr>
                <a:t>数学建模协会</a:t>
              </a:r>
              <a:endParaRPr lang="en-US" sz="3699" dirty="0">
                <a:solidFill>
                  <a:schemeClr val="bg1"/>
                </a:solidFill>
                <a:latin typeface="楷体" panose="02010609060101010101" pitchFamily="49" charset="-122"/>
                <a:ea typeface="楷体" panose="02010609060101010101" pitchFamily="49" charset="-122"/>
              </a:endParaRPr>
            </a:p>
          </p:txBody>
        </p:sp>
      </p:grpSp>
      <p:pic>
        <p:nvPicPr>
          <p:cNvPr id="17" name="Picture 18">
            <a:extLst>
              <a:ext uri="{FF2B5EF4-FFF2-40B4-BE49-F238E27FC236}">
                <a16:creationId xmlns:a16="http://schemas.microsoft.com/office/drawing/2014/main" id="{23493A16-7407-1B81-0F14-45C46AFB98E6}"/>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5139"/>
          <a:stretch>
            <a:fillRect/>
          </a:stretch>
        </p:blipFill>
        <p:spPr>
          <a:xfrm rot="16200000">
            <a:off x="9478059" y="772370"/>
            <a:ext cx="360410" cy="555597"/>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Vertical Text Placeholder 2"/>
          <p:cNvSpPr>
            <a:spLocks noGrp="1"/>
          </p:cNvSpPr>
          <p:nvPr>
            <p:ph type="body" orient="vert" idx="1"/>
          </p:nvPr>
        </p:nvSpPr>
        <p:spPr>
          <a:xfrm>
            <a:off x="457200" y="1600200"/>
            <a:ext cx="8229600" cy="4525963"/>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2/11/2023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a:prstGeom prst="rect">
            <a:avLst/>
          </a:prstGeo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2/11/2023</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p>
            <a:endParaRPr lang="en-US"/>
          </a:p>
        </p:txBody>
      </p:sp>
      <p:sp>
        <p:nvSpPr>
          <p:cNvPr id="6" name="Slide Number Placeholder 5"/>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FE9787BD-E971-5020-9B43-8A33357B6EFE}"/>
              </a:ext>
            </a:extLst>
          </p:cNvPr>
          <p:cNvGrpSpPr/>
          <p:nvPr userDrawn="1"/>
        </p:nvGrpSpPr>
        <p:grpSpPr>
          <a:xfrm>
            <a:off x="-39693" y="-13636"/>
            <a:ext cx="18367387" cy="1054979"/>
            <a:chOff x="-39693" y="-13636"/>
            <a:chExt cx="18367387" cy="1054979"/>
          </a:xfrm>
        </p:grpSpPr>
        <p:grpSp>
          <p:nvGrpSpPr>
            <p:cNvPr id="8" name="Group 2">
              <a:extLst>
                <a:ext uri="{FF2B5EF4-FFF2-40B4-BE49-F238E27FC236}">
                  <a16:creationId xmlns:a16="http://schemas.microsoft.com/office/drawing/2014/main" id="{66B1B4B5-EB45-302E-39AF-D4A6B1D3C117}"/>
                </a:ext>
              </a:extLst>
            </p:cNvPr>
            <p:cNvGrpSpPr/>
            <p:nvPr/>
          </p:nvGrpSpPr>
          <p:grpSpPr>
            <a:xfrm>
              <a:off x="-39693" y="-13636"/>
              <a:ext cx="18367387" cy="1041343"/>
              <a:chOff x="0" y="-18181"/>
              <a:chExt cx="24489849" cy="1388458"/>
            </a:xfrm>
          </p:grpSpPr>
          <p:pic>
            <p:nvPicPr>
              <p:cNvPr id="11" name="Picture 3">
                <a:extLst>
                  <a:ext uri="{FF2B5EF4-FFF2-40B4-BE49-F238E27FC236}">
                    <a16:creationId xmlns:a16="http://schemas.microsoft.com/office/drawing/2014/main" id="{05AA8538-8342-4E53-0F66-209C134AB5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423" t="91885"/>
              <a:stretch>
                <a:fillRect/>
              </a:stretch>
            </p:blipFill>
            <p:spPr>
              <a:xfrm>
                <a:off x="0" y="0"/>
                <a:ext cx="24489849" cy="1370277"/>
              </a:xfrm>
              <a:prstGeom prst="rect">
                <a:avLst/>
              </a:prstGeom>
            </p:spPr>
          </p:pic>
          <p:pic>
            <p:nvPicPr>
              <p:cNvPr id="12" name="Picture 8">
                <a:extLst>
                  <a:ext uri="{FF2B5EF4-FFF2-40B4-BE49-F238E27FC236}">
                    <a16:creationId xmlns:a16="http://schemas.microsoft.com/office/drawing/2014/main" id="{A1DE7A27-5288-6029-BA6A-6F002FCEDCD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8393" t="91428" r="55465"/>
              <a:stretch>
                <a:fillRect/>
              </a:stretch>
            </p:blipFill>
            <p:spPr>
              <a:xfrm>
                <a:off x="15071888" y="-18181"/>
                <a:ext cx="4509503" cy="1347057"/>
              </a:xfrm>
              <a:prstGeom prst="rect">
                <a:avLst/>
              </a:prstGeom>
            </p:spPr>
          </p:pic>
          <p:sp>
            <p:nvSpPr>
              <p:cNvPr id="13" name="TextBox 10">
                <a:extLst>
                  <a:ext uri="{FF2B5EF4-FFF2-40B4-BE49-F238E27FC236}">
                    <a16:creationId xmlns:a16="http://schemas.microsoft.com/office/drawing/2014/main" id="{587FD212-F765-F47E-E672-9C154D1D9600}"/>
                  </a:ext>
                </a:extLst>
              </p:cNvPr>
              <p:cNvSpPr txBox="1"/>
              <p:nvPr/>
            </p:nvSpPr>
            <p:spPr>
              <a:xfrm>
                <a:off x="6142784" y="20107"/>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数学建模及其应用</a:t>
                </a:r>
                <a:endParaRPr lang="en-US" altLang="zh-CN" sz="3200" dirty="0">
                  <a:solidFill>
                    <a:schemeClr val="bg1"/>
                  </a:solidFill>
                  <a:ea typeface="思源黑体 1 Bold"/>
                </a:endParaRPr>
              </a:p>
            </p:txBody>
          </p:sp>
          <p:sp>
            <p:nvSpPr>
              <p:cNvPr id="14" name="TextBox 11">
                <a:extLst>
                  <a:ext uri="{FF2B5EF4-FFF2-40B4-BE49-F238E27FC236}">
                    <a16:creationId xmlns:a16="http://schemas.microsoft.com/office/drawing/2014/main" id="{BD11B59D-B63B-E959-9C6B-EE7AE4478EB1}"/>
                  </a:ext>
                </a:extLst>
              </p:cNvPr>
              <p:cNvSpPr txBox="1"/>
              <p:nvPr/>
            </p:nvSpPr>
            <p:spPr>
              <a:xfrm>
                <a:off x="10437061" y="40214"/>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数学模型介绍</a:t>
                </a:r>
                <a:endParaRPr lang="en-US" altLang="zh-CN" sz="3200" dirty="0">
                  <a:solidFill>
                    <a:schemeClr val="bg1"/>
                  </a:solidFill>
                  <a:ea typeface="思源黑体 1 Bold"/>
                </a:endParaRPr>
              </a:p>
            </p:txBody>
          </p:sp>
          <p:sp>
            <p:nvSpPr>
              <p:cNvPr id="15" name="TextBox 12">
                <a:extLst>
                  <a:ext uri="{FF2B5EF4-FFF2-40B4-BE49-F238E27FC236}">
                    <a16:creationId xmlns:a16="http://schemas.microsoft.com/office/drawing/2014/main" id="{43AC3ED8-9D23-B237-969B-7F8F02EACE41}"/>
                  </a:ext>
                </a:extLst>
              </p:cNvPr>
              <p:cNvSpPr txBox="1"/>
              <p:nvPr/>
            </p:nvSpPr>
            <p:spPr>
              <a:xfrm>
                <a:off x="15063794" y="64396"/>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数学建模竞赛</a:t>
                </a:r>
                <a:endParaRPr lang="en-US" altLang="zh-CN" sz="3200" dirty="0">
                  <a:solidFill>
                    <a:schemeClr val="bg1"/>
                  </a:solidFill>
                  <a:ea typeface="思源黑体 1 Bold"/>
                </a:endParaRPr>
              </a:p>
            </p:txBody>
          </p:sp>
          <p:sp>
            <p:nvSpPr>
              <p:cNvPr id="16" name="TextBox 13">
                <a:extLst>
                  <a:ext uri="{FF2B5EF4-FFF2-40B4-BE49-F238E27FC236}">
                    <a16:creationId xmlns:a16="http://schemas.microsoft.com/office/drawing/2014/main" id="{03C68AA8-DBF4-24FF-98E4-B99A6D32A1D6}"/>
                  </a:ext>
                </a:extLst>
              </p:cNvPr>
              <p:cNvSpPr txBox="1"/>
              <p:nvPr/>
            </p:nvSpPr>
            <p:spPr>
              <a:xfrm>
                <a:off x="19692917" y="20107"/>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数学建模协会介绍</a:t>
                </a:r>
                <a:endParaRPr lang="en-US" altLang="zh-CN" sz="3200" dirty="0">
                  <a:solidFill>
                    <a:schemeClr val="bg1"/>
                  </a:solidFill>
                  <a:ea typeface="思源黑体 1 Bold"/>
                </a:endParaRPr>
              </a:p>
            </p:txBody>
          </p:sp>
        </p:grpSp>
        <p:pic>
          <p:nvPicPr>
            <p:cNvPr id="9" name="图片 8">
              <a:extLst>
                <a:ext uri="{FF2B5EF4-FFF2-40B4-BE49-F238E27FC236}">
                  <a16:creationId xmlns:a16="http://schemas.microsoft.com/office/drawing/2014/main" id="{495959DB-9F01-8231-F5CA-622EEA0B0FB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625" y="33425"/>
              <a:ext cx="1007918" cy="1007918"/>
            </a:xfrm>
            <a:prstGeom prst="rect">
              <a:avLst/>
            </a:prstGeom>
          </p:spPr>
        </p:pic>
        <p:sp>
          <p:nvSpPr>
            <p:cNvPr id="10" name="TextBox 10">
              <a:extLst>
                <a:ext uri="{FF2B5EF4-FFF2-40B4-BE49-F238E27FC236}">
                  <a16:creationId xmlns:a16="http://schemas.microsoft.com/office/drawing/2014/main" id="{FB5DB472-AEC2-8054-800F-3736921F7C3F}"/>
                </a:ext>
              </a:extLst>
            </p:cNvPr>
            <p:cNvSpPr txBox="1"/>
            <p:nvPr/>
          </p:nvSpPr>
          <p:spPr>
            <a:xfrm>
              <a:off x="1017926" y="280904"/>
              <a:ext cx="3327749" cy="512961"/>
            </a:xfrm>
            <a:prstGeom prst="rect">
              <a:avLst/>
            </a:prstGeom>
          </p:spPr>
          <p:txBody>
            <a:bodyPr lIns="0" tIns="0" rIns="0" bIns="0" rtlCol="0" anchor="t">
              <a:spAutoFit/>
            </a:bodyPr>
            <a:lstStyle/>
            <a:p>
              <a:pPr marL="0" lvl="0" indent="0" algn="ctr">
                <a:lnSpc>
                  <a:spcPts val="3995"/>
                </a:lnSpc>
                <a:spcBef>
                  <a:spcPct val="0"/>
                </a:spcBef>
              </a:pPr>
              <a:r>
                <a:rPr lang="zh-CN" altLang="en-US" sz="3699" dirty="0">
                  <a:solidFill>
                    <a:schemeClr val="bg1"/>
                  </a:solidFill>
                  <a:latin typeface="楷体" panose="02010609060101010101" pitchFamily="49" charset="-122"/>
                  <a:ea typeface="楷体" panose="02010609060101010101" pitchFamily="49" charset="-122"/>
                </a:rPr>
                <a:t>数学建模协会</a:t>
              </a:r>
              <a:endParaRPr lang="en-US" sz="3699" dirty="0">
                <a:solidFill>
                  <a:schemeClr val="bg1"/>
                </a:solidFill>
                <a:latin typeface="楷体" panose="02010609060101010101" pitchFamily="49" charset="-122"/>
                <a:ea typeface="楷体" panose="02010609060101010101" pitchFamily="49" charset="-122"/>
              </a:endParaRPr>
            </a:p>
          </p:txBody>
        </p:sp>
      </p:grpSp>
      <p:pic>
        <p:nvPicPr>
          <p:cNvPr id="17" name="Picture 18">
            <a:extLst>
              <a:ext uri="{FF2B5EF4-FFF2-40B4-BE49-F238E27FC236}">
                <a16:creationId xmlns:a16="http://schemas.microsoft.com/office/drawing/2014/main" id="{88AB57E5-8454-3BCB-B25C-BABEDA626AF9}"/>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5139"/>
          <a:stretch>
            <a:fillRect/>
          </a:stretch>
        </p:blipFill>
        <p:spPr>
          <a:xfrm rot="16200000">
            <a:off x="12775081" y="778381"/>
            <a:ext cx="360410" cy="555597"/>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grpSp>
        <p:nvGrpSpPr>
          <p:cNvPr id="7" name="组合 6">
            <a:extLst>
              <a:ext uri="{FF2B5EF4-FFF2-40B4-BE49-F238E27FC236}">
                <a16:creationId xmlns:a16="http://schemas.microsoft.com/office/drawing/2014/main" id="{30DF620C-6E99-3457-7D37-D09A6C258CFC}"/>
              </a:ext>
            </a:extLst>
          </p:cNvPr>
          <p:cNvGrpSpPr/>
          <p:nvPr userDrawn="1"/>
        </p:nvGrpSpPr>
        <p:grpSpPr>
          <a:xfrm>
            <a:off x="-39693" y="-13636"/>
            <a:ext cx="18367387" cy="1054979"/>
            <a:chOff x="-39693" y="-13636"/>
            <a:chExt cx="18367387" cy="1054979"/>
          </a:xfrm>
        </p:grpSpPr>
        <p:grpSp>
          <p:nvGrpSpPr>
            <p:cNvPr id="8" name="Group 2">
              <a:extLst>
                <a:ext uri="{FF2B5EF4-FFF2-40B4-BE49-F238E27FC236}">
                  <a16:creationId xmlns:a16="http://schemas.microsoft.com/office/drawing/2014/main" id="{E11C86E5-17FD-0F05-A0DC-3083B48771A3}"/>
                </a:ext>
              </a:extLst>
            </p:cNvPr>
            <p:cNvGrpSpPr/>
            <p:nvPr/>
          </p:nvGrpSpPr>
          <p:grpSpPr>
            <a:xfrm>
              <a:off x="-39693" y="-13636"/>
              <a:ext cx="18367387" cy="1041343"/>
              <a:chOff x="0" y="-18181"/>
              <a:chExt cx="24489849" cy="1388458"/>
            </a:xfrm>
          </p:grpSpPr>
          <p:pic>
            <p:nvPicPr>
              <p:cNvPr id="11" name="Picture 3">
                <a:extLst>
                  <a:ext uri="{FF2B5EF4-FFF2-40B4-BE49-F238E27FC236}">
                    <a16:creationId xmlns:a16="http://schemas.microsoft.com/office/drawing/2014/main" id="{DA29BA08-A9E7-68E4-3213-7B85A9E9D81C}"/>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8423" t="91885"/>
              <a:stretch>
                <a:fillRect/>
              </a:stretch>
            </p:blipFill>
            <p:spPr>
              <a:xfrm>
                <a:off x="0" y="0"/>
                <a:ext cx="24489849" cy="1370277"/>
              </a:xfrm>
              <a:prstGeom prst="rect">
                <a:avLst/>
              </a:prstGeom>
            </p:spPr>
          </p:pic>
          <p:pic>
            <p:nvPicPr>
              <p:cNvPr id="12" name="Picture 8">
                <a:extLst>
                  <a:ext uri="{FF2B5EF4-FFF2-40B4-BE49-F238E27FC236}">
                    <a16:creationId xmlns:a16="http://schemas.microsoft.com/office/drawing/2014/main" id="{88DE8280-831B-7A49-A677-E9940165D6D8}"/>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28393" t="91428" r="55465"/>
              <a:stretch>
                <a:fillRect/>
              </a:stretch>
            </p:blipFill>
            <p:spPr>
              <a:xfrm>
                <a:off x="19605762" y="-18181"/>
                <a:ext cx="4884087" cy="1347057"/>
              </a:xfrm>
              <a:prstGeom prst="rect">
                <a:avLst/>
              </a:prstGeom>
            </p:spPr>
          </p:pic>
          <p:sp>
            <p:nvSpPr>
              <p:cNvPr id="13" name="TextBox 10">
                <a:extLst>
                  <a:ext uri="{FF2B5EF4-FFF2-40B4-BE49-F238E27FC236}">
                    <a16:creationId xmlns:a16="http://schemas.microsoft.com/office/drawing/2014/main" id="{83087BD7-7A27-99E6-AC6C-60B3D7D43A01}"/>
                  </a:ext>
                </a:extLst>
              </p:cNvPr>
              <p:cNvSpPr txBox="1"/>
              <p:nvPr/>
            </p:nvSpPr>
            <p:spPr>
              <a:xfrm>
                <a:off x="6142784" y="20107"/>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数学建模及其应用</a:t>
                </a:r>
                <a:endParaRPr lang="en-US" altLang="zh-CN" sz="3200" dirty="0">
                  <a:solidFill>
                    <a:schemeClr val="bg1"/>
                  </a:solidFill>
                  <a:ea typeface="思源黑体 1 Bold"/>
                </a:endParaRPr>
              </a:p>
            </p:txBody>
          </p:sp>
          <p:sp>
            <p:nvSpPr>
              <p:cNvPr id="14" name="TextBox 11">
                <a:extLst>
                  <a:ext uri="{FF2B5EF4-FFF2-40B4-BE49-F238E27FC236}">
                    <a16:creationId xmlns:a16="http://schemas.microsoft.com/office/drawing/2014/main" id="{C3069698-F188-CD09-BC55-1E2730B73270}"/>
                  </a:ext>
                </a:extLst>
              </p:cNvPr>
              <p:cNvSpPr txBox="1"/>
              <p:nvPr/>
            </p:nvSpPr>
            <p:spPr>
              <a:xfrm>
                <a:off x="10437061" y="40214"/>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数学模型介绍</a:t>
                </a:r>
                <a:endParaRPr lang="en-US" altLang="zh-CN" sz="3200" dirty="0">
                  <a:solidFill>
                    <a:schemeClr val="bg1"/>
                  </a:solidFill>
                  <a:ea typeface="思源黑体 1 Bold"/>
                </a:endParaRPr>
              </a:p>
            </p:txBody>
          </p:sp>
          <p:sp>
            <p:nvSpPr>
              <p:cNvPr id="15" name="TextBox 12">
                <a:extLst>
                  <a:ext uri="{FF2B5EF4-FFF2-40B4-BE49-F238E27FC236}">
                    <a16:creationId xmlns:a16="http://schemas.microsoft.com/office/drawing/2014/main" id="{D9CF04CF-BAAE-1D68-BEAA-611161D7FF52}"/>
                  </a:ext>
                </a:extLst>
              </p:cNvPr>
              <p:cNvSpPr txBox="1"/>
              <p:nvPr/>
            </p:nvSpPr>
            <p:spPr>
              <a:xfrm>
                <a:off x="15063794" y="64396"/>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数学建模竞赛</a:t>
                </a:r>
                <a:endParaRPr lang="en-US" altLang="zh-CN" sz="3200" dirty="0">
                  <a:solidFill>
                    <a:schemeClr val="bg1"/>
                  </a:solidFill>
                  <a:ea typeface="思源黑体 1 Bold"/>
                </a:endParaRPr>
              </a:p>
            </p:txBody>
          </p:sp>
          <p:sp>
            <p:nvSpPr>
              <p:cNvPr id="16" name="TextBox 13">
                <a:extLst>
                  <a:ext uri="{FF2B5EF4-FFF2-40B4-BE49-F238E27FC236}">
                    <a16:creationId xmlns:a16="http://schemas.microsoft.com/office/drawing/2014/main" id="{9C220120-DE37-A339-78D1-A48217413B86}"/>
                  </a:ext>
                </a:extLst>
              </p:cNvPr>
              <p:cNvSpPr txBox="1"/>
              <p:nvPr/>
            </p:nvSpPr>
            <p:spPr>
              <a:xfrm>
                <a:off x="19692917" y="20107"/>
                <a:ext cx="4422348" cy="1039175"/>
              </a:xfrm>
              <a:prstGeom prst="rect">
                <a:avLst/>
              </a:prstGeom>
            </p:spPr>
            <p:txBody>
              <a:bodyPr wrap="square" lIns="0" tIns="0" rIns="0" bIns="0" rtlCol="0" anchor="t">
                <a:spAutoFit/>
              </a:bodyPr>
              <a:lstStyle/>
              <a:p>
                <a:pPr algn="ctr">
                  <a:lnSpc>
                    <a:spcPts val="7000"/>
                  </a:lnSpc>
                </a:pPr>
                <a:r>
                  <a:rPr lang="zh-CN" altLang="en-US" sz="3200" dirty="0">
                    <a:solidFill>
                      <a:schemeClr val="bg1"/>
                    </a:solidFill>
                    <a:ea typeface="思源黑体 1 Bold"/>
                  </a:rPr>
                  <a:t>数学建模协会介绍</a:t>
                </a:r>
                <a:endParaRPr lang="en-US" altLang="zh-CN" sz="3200" dirty="0">
                  <a:solidFill>
                    <a:schemeClr val="bg1"/>
                  </a:solidFill>
                  <a:ea typeface="思源黑体 1 Bold"/>
                </a:endParaRPr>
              </a:p>
            </p:txBody>
          </p:sp>
        </p:grpSp>
        <p:pic>
          <p:nvPicPr>
            <p:cNvPr id="9" name="图片 8">
              <a:extLst>
                <a:ext uri="{FF2B5EF4-FFF2-40B4-BE49-F238E27FC236}">
                  <a16:creationId xmlns:a16="http://schemas.microsoft.com/office/drawing/2014/main" id="{D136766E-D027-75A7-0972-A04A801A0154}"/>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4625" y="33425"/>
              <a:ext cx="1007918" cy="1007918"/>
            </a:xfrm>
            <a:prstGeom prst="rect">
              <a:avLst/>
            </a:prstGeom>
          </p:spPr>
        </p:pic>
        <p:sp>
          <p:nvSpPr>
            <p:cNvPr id="10" name="TextBox 10">
              <a:extLst>
                <a:ext uri="{FF2B5EF4-FFF2-40B4-BE49-F238E27FC236}">
                  <a16:creationId xmlns:a16="http://schemas.microsoft.com/office/drawing/2014/main" id="{33FDBDFC-8837-2C6F-52EF-533A5C7C5776}"/>
                </a:ext>
              </a:extLst>
            </p:cNvPr>
            <p:cNvSpPr txBox="1"/>
            <p:nvPr/>
          </p:nvSpPr>
          <p:spPr>
            <a:xfrm>
              <a:off x="1017926" y="280904"/>
              <a:ext cx="3327749" cy="512961"/>
            </a:xfrm>
            <a:prstGeom prst="rect">
              <a:avLst/>
            </a:prstGeom>
          </p:spPr>
          <p:txBody>
            <a:bodyPr lIns="0" tIns="0" rIns="0" bIns="0" rtlCol="0" anchor="t">
              <a:spAutoFit/>
            </a:bodyPr>
            <a:lstStyle/>
            <a:p>
              <a:pPr marL="0" lvl="0" indent="0" algn="ctr">
                <a:lnSpc>
                  <a:spcPts val="3995"/>
                </a:lnSpc>
                <a:spcBef>
                  <a:spcPct val="0"/>
                </a:spcBef>
              </a:pPr>
              <a:r>
                <a:rPr lang="zh-CN" altLang="en-US" sz="3699" dirty="0">
                  <a:solidFill>
                    <a:schemeClr val="bg1"/>
                  </a:solidFill>
                  <a:latin typeface="楷体" panose="02010609060101010101" pitchFamily="49" charset="-122"/>
                  <a:ea typeface="楷体" panose="02010609060101010101" pitchFamily="49" charset="-122"/>
                </a:rPr>
                <a:t>数学建模协会</a:t>
              </a:r>
              <a:endParaRPr lang="en-US" sz="3699" dirty="0">
                <a:solidFill>
                  <a:schemeClr val="bg1"/>
                </a:solidFill>
                <a:latin typeface="楷体" panose="02010609060101010101" pitchFamily="49" charset="-122"/>
                <a:ea typeface="楷体" panose="02010609060101010101" pitchFamily="49" charset="-122"/>
              </a:endParaRPr>
            </a:p>
          </p:txBody>
        </p:sp>
      </p:grpSp>
      <p:pic>
        <p:nvPicPr>
          <p:cNvPr id="17" name="Picture 18">
            <a:extLst>
              <a:ext uri="{FF2B5EF4-FFF2-40B4-BE49-F238E27FC236}">
                <a16:creationId xmlns:a16="http://schemas.microsoft.com/office/drawing/2014/main" id="{D0DD375D-1E44-D3A6-AA5E-7AF0A7EBC7A0}"/>
              </a:ext>
            </a:extLst>
          </p:cNvPr>
          <p:cNvPicPr>
            <a:picLocks noChangeAspect="1"/>
          </p:cNvPicPr>
          <p:nvPr userDrawn="1"/>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85139"/>
          <a:stretch>
            <a:fillRect/>
          </a:stretch>
        </p:blipFill>
        <p:spPr>
          <a:xfrm rot="16200000">
            <a:off x="16318556" y="686490"/>
            <a:ext cx="360410" cy="55559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2/11/2023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2/11/2023</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p>
            <a:endParaRPr lang="en-US"/>
          </a:p>
        </p:txBody>
      </p:sp>
      <p:sp>
        <p:nvSpPr>
          <p:cNvPr id="9" name="Slide Number Placeholder 8"/>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a:prstGeom prst="rect">
            <a:avLst/>
          </a:prstGeom>
        </p:spPr>
        <p:txBody>
          <a:bodyPr/>
          <a:lstStyle/>
          <a:p>
            <a:r>
              <a:rPr lang="en-US"/>
              <a:t>Click to edit Master title style</a:t>
            </a:r>
          </a:p>
        </p:txBody>
      </p:sp>
      <p:sp>
        <p:nvSpPr>
          <p:cNvPr id="3" name="Date Placeholder 2"/>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2/11/2023</a:t>
            </a:fld>
            <a:endParaRPr lang="en-US"/>
          </a:p>
        </p:txBody>
      </p:sp>
      <p:sp>
        <p:nvSpPr>
          <p:cNvPr id="4" name="Footer Placeholder 3"/>
          <p:cNvSpPr>
            <a:spLocks noGrp="1"/>
          </p:cNvSpPr>
          <p:nvPr>
            <p:ph type="ftr" sz="quarter" idx="11"/>
          </p:nvPr>
        </p:nvSpPr>
        <p:spPr>
          <a:xfrm>
            <a:off x="3124200" y="6356350"/>
            <a:ext cx="2895600" cy="365125"/>
          </a:xfrm>
          <a:prstGeom prst="rect">
            <a:avLst/>
          </a:prstGeom>
        </p:spPr>
        <p:txBody>
          <a:bodyPr/>
          <a:lstStyle/>
          <a:p>
            <a:endParaRPr lang="en-US"/>
          </a:p>
        </p:txBody>
      </p:sp>
      <p:sp>
        <p:nvSpPr>
          <p:cNvPr id="5" name="Slide Number Placeholder 4"/>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2/11/2023</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p>
            <a:endParaRPr lang="en-US"/>
          </a:p>
        </p:txBody>
      </p:sp>
      <p:sp>
        <p:nvSpPr>
          <p:cNvPr id="4" name="Slide Number Placeholder 3"/>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a:prstGeom prst="rect">
            <a:avLst/>
          </a:prstGeo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2/11/2023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a:prstGeom prst="rect">
            <a:avLst/>
          </a:prstGeo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p>
            <a:fld id="{1D8BD707-D9CF-40AE-B4C6-C98DA3205C09}" type="datetimeFigureOut">
              <a:rPr lang="en-US" smtClean="0"/>
              <a:pPr/>
              <a:t>2/11/2023</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p>
            <a:endParaRPr lang="en-US"/>
          </a:p>
        </p:txBody>
      </p:sp>
      <p:sp>
        <p:nvSpPr>
          <p:cNvPr id="7" name="Slide Number Placeholder 6"/>
          <p:cNvSpPr>
            <a:spLocks noGrp="1"/>
          </p:cNvSpPr>
          <p:nvPr>
            <p:ph type="sldNum" sz="quarter" idx="12"/>
          </p:nvPr>
        </p:nvSpPr>
        <p:spPr>
          <a:xfrm>
            <a:off x="6553200" y="6356350"/>
            <a:ext cx="2133600" cy="365125"/>
          </a:xfrm>
          <a:prstGeom prst="rect">
            <a:avLst/>
          </a:prstGeom>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2.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3" Type="http://schemas.openxmlformats.org/officeDocument/2006/relationships/slideLayout" Target="../slideLayouts/slideLayout7.xml"/><Relationship Id="rId7" Type="http://schemas.openxmlformats.org/officeDocument/2006/relationships/image" Target="../media/image12.png"/><Relationship Id="rId12" Type="http://schemas.openxmlformats.org/officeDocument/2006/relationships/image" Target="../media/image17.svg"/><Relationship Id="rId2" Type="http://schemas.openxmlformats.org/officeDocument/2006/relationships/audio" Target="../media/media2.m4a"/><Relationship Id="rId16" Type="http://schemas.openxmlformats.org/officeDocument/2006/relationships/image" Target="../media/image10.png"/><Relationship Id="rId1" Type="http://schemas.microsoft.com/office/2007/relationships/media" Target="../media/media2.m4a"/><Relationship Id="rId6" Type="http://schemas.openxmlformats.org/officeDocument/2006/relationships/image" Target="../media/image8.png"/><Relationship Id="rId11" Type="http://schemas.openxmlformats.org/officeDocument/2006/relationships/image" Target="../media/image16.png"/><Relationship Id="rId5" Type="http://schemas.openxmlformats.org/officeDocument/2006/relationships/image" Target="../media/image11.jpeg"/><Relationship Id="rId15" Type="http://schemas.openxmlformats.org/officeDocument/2006/relationships/image" Target="../media/image20.png"/><Relationship Id="rId10" Type="http://schemas.openxmlformats.org/officeDocument/2006/relationships/image" Target="../media/image15.svg"/><Relationship Id="rId4" Type="http://schemas.openxmlformats.org/officeDocument/2006/relationships/notesSlide" Target="../notesSlides/notesSlide1.xml"/><Relationship Id="rId9" Type="http://schemas.openxmlformats.org/officeDocument/2006/relationships/image" Target="../media/image14.png"/><Relationship Id="rId14" Type="http://schemas.openxmlformats.org/officeDocument/2006/relationships/image" Target="../media/image19.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11.jpe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2.svg"/><Relationship Id="rId12" Type="http://schemas.openxmlformats.org/officeDocument/2006/relationships/image" Target="../media/image10.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3.png"/><Relationship Id="rId11" Type="http://schemas.openxmlformats.org/officeDocument/2006/relationships/image" Target="../media/image23.png"/><Relationship Id="rId5" Type="http://schemas.openxmlformats.org/officeDocument/2006/relationships/image" Target="../media/image2.svg"/><Relationship Id="rId10" Type="http://schemas.openxmlformats.org/officeDocument/2006/relationships/image" Target="../media/image7.svg"/><Relationship Id="rId4" Type="http://schemas.openxmlformats.org/officeDocument/2006/relationships/image" Target="../media/image1.png"/><Relationship Id="rId9" Type="http://schemas.openxmlformats.org/officeDocument/2006/relationships/image" Target="../media/image6.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0.png"/><Relationship Id="rId3" Type="http://schemas.openxmlformats.org/officeDocument/2006/relationships/slideLayout" Target="../slideLayouts/slideLayout7.xml"/><Relationship Id="rId7" Type="http://schemas.openxmlformats.org/officeDocument/2006/relationships/image" Target="../media/image22.svg"/><Relationship Id="rId12" Type="http://schemas.openxmlformats.org/officeDocument/2006/relationships/image" Target="../media/image24.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3.png"/><Relationship Id="rId11" Type="http://schemas.openxmlformats.org/officeDocument/2006/relationships/image" Target="../media/image23.png"/><Relationship Id="rId5" Type="http://schemas.openxmlformats.org/officeDocument/2006/relationships/image" Target="../media/image2.svg"/><Relationship Id="rId10" Type="http://schemas.openxmlformats.org/officeDocument/2006/relationships/image" Target="../media/image7.svg"/><Relationship Id="rId4" Type="http://schemas.openxmlformats.org/officeDocument/2006/relationships/image" Target="../media/image1.png"/><Relationship Id="rId9"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7.xml"/><Relationship Id="rId7" Type="http://schemas.openxmlformats.org/officeDocument/2006/relationships/image" Target="../media/image10.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1.png"/><Relationship Id="rId5" Type="http://schemas.openxmlformats.org/officeDocument/2006/relationships/image" Target="../media/image8.png"/><Relationship Id="rId4" Type="http://schemas.openxmlformats.org/officeDocument/2006/relationships/image" Target="../media/image11.jpeg"/></Relationships>
</file>

<file path=ppt/slides/_rels/slide8.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7.xml"/><Relationship Id="rId7" Type="http://schemas.openxmlformats.org/officeDocument/2006/relationships/image" Target="../media/image22.svg"/><Relationship Id="rId12" Type="http://schemas.openxmlformats.org/officeDocument/2006/relationships/image" Target="../media/image10.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3.png"/><Relationship Id="rId11" Type="http://schemas.openxmlformats.org/officeDocument/2006/relationships/image" Target="../media/image23.png"/><Relationship Id="rId5" Type="http://schemas.openxmlformats.org/officeDocument/2006/relationships/image" Target="../media/image2.svg"/><Relationship Id="rId10" Type="http://schemas.openxmlformats.org/officeDocument/2006/relationships/image" Target="../media/image7.svg"/><Relationship Id="rId4" Type="http://schemas.openxmlformats.org/officeDocument/2006/relationships/image" Target="../media/image1.png"/><Relationship Id="rId9"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noChangeAspect="1"/>
          </p:cNvGrpSpPr>
          <p:nvPr/>
        </p:nvGrpSpPr>
        <p:grpSpPr>
          <a:xfrm rot="5400000">
            <a:off x="9282994" y="968947"/>
            <a:ext cx="11595979" cy="8349105"/>
            <a:chOff x="0" y="0"/>
            <a:chExt cx="6350000" cy="4572000"/>
          </a:xfrm>
          <a:solidFill>
            <a:srgbClr val="005CA3"/>
          </a:solidFill>
        </p:grpSpPr>
        <p:sp>
          <p:nvSpPr>
            <p:cNvPr id="3" name="Freeform 3"/>
            <p:cNvSpPr/>
            <p:nvPr/>
          </p:nvSpPr>
          <p:spPr>
            <a:xfrm>
              <a:off x="0" y="0"/>
              <a:ext cx="6350000" cy="4572000"/>
            </a:xfrm>
            <a:custGeom>
              <a:avLst/>
              <a:gdLst/>
              <a:ahLst/>
              <a:cxnLst/>
              <a:rect l="l" t="t" r="r" b="b"/>
              <a:pathLst>
                <a:path w="6350000" h="4572000">
                  <a:moveTo>
                    <a:pt x="0" y="0"/>
                  </a:moveTo>
                  <a:lnTo>
                    <a:pt x="0" y="2413000"/>
                  </a:lnTo>
                  <a:lnTo>
                    <a:pt x="3175000" y="4572000"/>
                  </a:lnTo>
                  <a:lnTo>
                    <a:pt x="6350000" y="2413000"/>
                  </a:lnTo>
                  <a:lnTo>
                    <a:pt x="6350000" y="0"/>
                  </a:lnTo>
                  <a:close/>
                </a:path>
              </a:pathLst>
            </a:custGeom>
            <a:grpFill/>
          </p:spPr>
        </p:sp>
      </p:grpSp>
      <p:sp>
        <p:nvSpPr>
          <p:cNvPr id="8" name="Freeform 8"/>
          <p:cNvSpPr/>
          <p:nvPr/>
        </p:nvSpPr>
        <p:spPr>
          <a:xfrm>
            <a:off x="9766096" y="3467099"/>
            <a:ext cx="3958855" cy="3958855"/>
          </a:xfrm>
          <a:custGeom>
            <a:avLst/>
            <a:gdLst/>
            <a:ahLst/>
            <a:cxnLst/>
            <a:rect l="l" t="t" r="r" b="b"/>
            <a:pathLst>
              <a:path w="3784600" h="3784600">
                <a:moveTo>
                  <a:pt x="1892300" y="0"/>
                </a:moveTo>
                <a:cubicBezTo>
                  <a:pt x="847090" y="0"/>
                  <a:pt x="0" y="847090"/>
                  <a:pt x="0" y="1892300"/>
                </a:cubicBezTo>
                <a:cubicBezTo>
                  <a:pt x="0" y="2937510"/>
                  <a:pt x="847090" y="3784600"/>
                  <a:pt x="1892300" y="3784600"/>
                </a:cubicBezTo>
                <a:cubicBezTo>
                  <a:pt x="2937510" y="3784600"/>
                  <a:pt x="3784600" y="2937510"/>
                  <a:pt x="3784600" y="1892300"/>
                </a:cubicBezTo>
                <a:cubicBezTo>
                  <a:pt x="3784600" y="847090"/>
                  <a:pt x="2937510" y="0"/>
                  <a:pt x="1892300" y="0"/>
                </a:cubicBezTo>
                <a:close/>
                <a:moveTo>
                  <a:pt x="1892300" y="3553460"/>
                </a:moveTo>
                <a:cubicBezTo>
                  <a:pt x="974090" y="3553460"/>
                  <a:pt x="228600" y="2807970"/>
                  <a:pt x="228600" y="1889760"/>
                </a:cubicBezTo>
                <a:cubicBezTo>
                  <a:pt x="228600" y="971550"/>
                  <a:pt x="974090" y="226060"/>
                  <a:pt x="1892300" y="226060"/>
                </a:cubicBezTo>
                <a:cubicBezTo>
                  <a:pt x="2810510" y="226060"/>
                  <a:pt x="3556000" y="971550"/>
                  <a:pt x="3556000" y="1889760"/>
                </a:cubicBezTo>
                <a:cubicBezTo>
                  <a:pt x="3556000" y="2807970"/>
                  <a:pt x="2810510" y="3553460"/>
                  <a:pt x="1892300" y="3553460"/>
                </a:cubicBezTo>
                <a:close/>
              </a:path>
            </a:pathLst>
          </a:custGeom>
          <a:blipFill>
            <a:blip r:embed="rId4"/>
            <a:stretch>
              <a:fillRect l="-26934" t="-30150" r="-27295" b="-29776"/>
            </a:stretch>
          </a:blipFill>
        </p:spPr>
        <p:txBody>
          <a:bodyPr/>
          <a:lstStyle/>
          <a:p>
            <a:endParaRPr lang="zh-CN" altLang="en-US"/>
          </a:p>
        </p:txBody>
      </p:sp>
      <p:sp>
        <p:nvSpPr>
          <p:cNvPr id="11" name="TextBox 11"/>
          <p:cNvSpPr txBox="1"/>
          <p:nvPr/>
        </p:nvSpPr>
        <p:spPr>
          <a:xfrm>
            <a:off x="368440" y="1375282"/>
            <a:ext cx="10896600" cy="1410643"/>
          </a:xfrm>
          <a:prstGeom prst="rect">
            <a:avLst/>
          </a:prstGeom>
        </p:spPr>
        <p:txBody>
          <a:bodyPr wrap="square" lIns="0" tIns="0" rIns="0" bIns="0" rtlCol="0" anchor="t">
            <a:spAutoFit/>
          </a:bodyPr>
          <a:lstStyle/>
          <a:p>
            <a:pPr marL="0" lvl="0" indent="0" algn="ctr">
              <a:lnSpc>
                <a:spcPts val="10994"/>
              </a:lnSpc>
              <a:spcBef>
                <a:spcPct val="0"/>
              </a:spcBef>
            </a:pPr>
            <a:r>
              <a:rPr lang="en-US" altLang="zh-CN" sz="10200" dirty="0">
                <a:solidFill>
                  <a:srgbClr val="005CA3"/>
                </a:solidFill>
                <a:ea typeface="思源黑体-粗体 Bold"/>
              </a:rPr>
              <a:t>Excel</a:t>
            </a:r>
            <a:r>
              <a:rPr lang="zh-CN" altLang="en-US" sz="10200" dirty="0">
                <a:solidFill>
                  <a:srgbClr val="005CA3"/>
                </a:solidFill>
                <a:ea typeface="思源黑体-粗体 Bold"/>
              </a:rPr>
              <a:t>数据可视化</a:t>
            </a:r>
            <a:endParaRPr lang="en-US" altLang="zh-CN" sz="10200" dirty="0">
              <a:solidFill>
                <a:srgbClr val="005CA3"/>
              </a:solidFill>
              <a:ea typeface="思源黑体-粗体 Bold"/>
            </a:endParaRPr>
          </a:p>
        </p:txBody>
      </p:sp>
      <p:pic>
        <p:nvPicPr>
          <p:cNvPr id="21" name="图片 20">
            <a:extLst>
              <a:ext uri="{FF2B5EF4-FFF2-40B4-BE49-F238E27FC236}">
                <a16:creationId xmlns:a16="http://schemas.microsoft.com/office/drawing/2014/main" id="{98B24F13-FFF2-E9F8-B287-2A3E16E84C8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497624" y="3198627"/>
            <a:ext cx="4495800" cy="4495800"/>
          </a:xfrm>
          <a:prstGeom prst="rect">
            <a:avLst/>
          </a:prstGeom>
        </p:spPr>
      </p:pic>
      <p:sp>
        <p:nvSpPr>
          <p:cNvPr id="22" name="文本框 21">
            <a:extLst>
              <a:ext uri="{FF2B5EF4-FFF2-40B4-BE49-F238E27FC236}">
                <a16:creationId xmlns:a16="http://schemas.microsoft.com/office/drawing/2014/main" id="{F672E5B8-A760-4C68-DD08-EEE977A25C3C}"/>
              </a:ext>
            </a:extLst>
          </p:cNvPr>
          <p:cNvSpPr txBox="1"/>
          <p:nvPr/>
        </p:nvSpPr>
        <p:spPr>
          <a:xfrm>
            <a:off x="-167332" y="3140513"/>
            <a:ext cx="11213921" cy="707886"/>
          </a:xfrm>
          <a:prstGeom prst="rect">
            <a:avLst/>
          </a:prstGeom>
          <a:noFill/>
        </p:spPr>
        <p:txBody>
          <a:bodyPr wrap="square" rtlCol="0">
            <a:spAutoFit/>
          </a:bodyPr>
          <a:lstStyle/>
          <a:p>
            <a:pPr algn="ctr"/>
            <a:r>
              <a:rPr lang="en-US" altLang="zh-CN" sz="4000" dirty="0">
                <a:solidFill>
                  <a:schemeClr val="accent1"/>
                </a:solidFill>
                <a:latin typeface="Aran 800"/>
              </a:rPr>
              <a:t>Optimization and operational model</a:t>
            </a:r>
          </a:p>
        </p:txBody>
      </p:sp>
      <p:sp>
        <p:nvSpPr>
          <p:cNvPr id="24" name="文本框 23">
            <a:extLst>
              <a:ext uri="{FF2B5EF4-FFF2-40B4-BE49-F238E27FC236}">
                <a16:creationId xmlns:a16="http://schemas.microsoft.com/office/drawing/2014/main" id="{18AA8E59-AA86-2505-F98A-14FC5A78B225}"/>
              </a:ext>
            </a:extLst>
          </p:cNvPr>
          <p:cNvSpPr txBox="1"/>
          <p:nvPr/>
        </p:nvSpPr>
        <p:spPr>
          <a:xfrm>
            <a:off x="0" y="9105900"/>
            <a:ext cx="4741137" cy="707886"/>
          </a:xfrm>
          <a:prstGeom prst="rect">
            <a:avLst/>
          </a:prstGeom>
          <a:noFill/>
        </p:spPr>
        <p:txBody>
          <a:bodyPr wrap="square" rtlCol="0">
            <a:spAutoFit/>
          </a:bodyPr>
          <a:lstStyle/>
          <a:p>
            <a:pPr algn="ctr"/>
            <a:r>
              <a:rPr lang="zh-CN" altLang="en-US" sz="4000" dirty="0">
                <a:solidFill>
                  <a:schemeClr val="tx2">
                    <a:lumMod val="75000"/>
                  </a:schemeClr>
                </a:solidFill>
                <a:latin typeface="思源黑体-粗体 Bold" panose="02010600030101010101" charset="-122"/>
                <a:ea typeface="思源黑体-粗体 Bold" panose="02010600030101010101" charset="-122"/>
              </a:rPr>
              <a:t>主讲人：杨承霖</a:t>
            </a:r>
          </a:p>
        </p:txBody>
      </p:sp>
      <p:sp>
        <p:nvSpPr>
          <p:cNvPr id="4" name="文本框 3">
            <a:extLst>
              <a:ext uri="{FF2B5EF4-FFF2-40B4-BE49-F238E27FC236}">
                <a16:creationId xmlns:a16="http://schemas.microsoft.com/office/drawing/2014/main" id="{A4BFBB38-367F-2A5E-A772-45A166033BEB}"/>
              </a:ext>
            </a:extLst>
          </p:cNvPr>
          <p:cNvSpPr txBox="1"/>
          <p:nvPr/>
        </p:nvSpPr>
        <p:spPr>
          <a:xfrm>
            <a:off x="1841296" y="3946459"/>
            <a:ext cx="7924800" cy="646331"/>
          </a:xfrm>
          <a:prstGeom prst="rect">
            <a:avLst/>
          </a:prstGeom>
          <a:noFill/>
        </p:spPr>
        <p:txBody>
          <a:bodyPr wrap="square" rtlCol="0">
            <a:spAutoFit/>
          </a:bodyPr>
          <a:lstStyle/>
          <a:p>
            <a:r>
              <a:rPr lang="zh-CN" altLang="en-US" sz="3600" b="1" dirty="0">
                <a:solidFill>
                  <a:srgbClr val="0070C0"/>
                </a:solidFill>
                <a:latin typeface="思源黑体-粗体 Bold" panose="02010600030101010101" charset="-122"/>
                <a:ea typeface="思源黑体-粗体 Bold" panose="02010600030101010101" charset="-122"/>
              </a:rPr>
              <a:t>成都信息工程大学学生数学建模协会</a:t>
            </a:r>
          </a:p>
        </p:txBody>
      </p:sp>
      <p:pic>
        <p:nvPicPr>
          <p:cNvPr id="93" name="音频 92">
            <a:hlinkClick r:id="" action="ppaction://media"/>
            <a:extLst>
              <a:ext uri="{FF2B5EF4-FFF2-40B4-BE49-F238E27FC236}">
                <a16:creationId xmlns:a16="http://schemas.microsoft.com/office/drawing/2014/main" id="{567B369E-9665-8552-B7DB-A8E38909C44E}"/>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88356" t="-196575" r="-388356" b="-196575"/>
          <a:stretch>
            <a:fillRect/>
          </a:stretch>
        </p:blipFill>
        <p:spPr>
          <a:xfrm>
            <a:off x="14478000" y="8143875"/>
            <a:ext cx="3048000" cy="1714500"/>
          </a:xfrm>
          <a:prstGeom prst="rect">
            <a:avLst/>
          </a:prstGeom>
        </p:spPr>
      </p:pic>
      <p:pic>
        <p:nvPicPr>
          <p:cNvPr id="94" name="音频 93">
            <a:hlinkClick r:id="" action="ppaction://media"/>
            <a:extLst>
              <a:ext uri="{FF2B5EF4-FFF2-40B4-BE49-F238E27FC236}">
                <a16:creationId xmlns:a16="http://schemas.microsoft.com/office/drawing/2014/main" id="{5D01192B-E913-4268-159D-481334C4EBC4}"/>
              </a:ext>
            </a:extLst>
          </p:cNvPr>
          <p:cNvPicPr>
            <a:picLocks noChangeAspect="1"/>
          </p:cNvPicPr>
          <p:nvPr>
            <a:audioFile r:link="rId2"/>
            <p:extLst>
              <p:ext uri="{DAA4B4D4-6D71-4841-9C94-3DE7FCFB9230}">
                <p14:media xmlns:p14="http://schemas.microsoft.com/office/powerpoint/2010/main" r:embed="rId1"/>
              </p:ext>
            </p:extLst>
          </p:nvPr>
        </p:nvPicPr>
        <p:blipFill>
          <a:blip r:embed="rId6"/>
          <a:srcRect l="-388356" t="-196575" r="-388356" b="-196575"/>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2818"/>
    </mc:Choice>
    <mc:Fallback>
      <p:transition spd="slow" advTm="28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94"/>
                                        </p:tgtEl>
                                      </p:cBhvr>
                                    </p:cmd>
                                  </p:childTnLst>
                                </p:cTn>
                              </p:par>
                            </p:childTnLst>
                          </p:cTn>
                        </p:par>
                        <p:par>
                          <p:cTn id="7" fill="hold">
                            <p:stCondLst>
                              <p:cond delay="0"/>
                            </p:stCondLst>
                            <p:childTnLst>
                              <p:par>
                                <p:cTn id="8" presetID="1" presetClass="mediacall" presetSubtype="0" fill="hold" nodeType="afterEffect">
                                  <p:stCondLst>
                                    <p:cond delay="0"/>
                                  </p:stCondLst>
                                  <p:childTnLst>
                                    <p:cmd type="call" cmd="playFrom(0.0)">
                                      <p:cBhvr>
                                        <p:cTn id="9" dur="1" fill="hold"/>
                                        <p:tgtEl>
                                          <p:spTgt spid="9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10" fill="hold" display="0">
                  <p:stCondLst>
                    <p:cond delay="indefinite"/>
                  </p:stCondLst>
                  <p:endCondLst>
                    <p:cond evt="onStopAudio" delay="0">
                      <p:tgtEl>
                        <p:sldTgt/>
                      </p:tgtEl>
                    </p:cond>
                  </p:endCondLst>
                </p:cTn>
                <p:tgtEl>
                  <p:spTgt spid="93"/>
                </p:tgtEl>
              </p:cMediaNode>
            </p:audio>
            <p:audio isNarration="1">
              <p:cMediaNode vol="80000" showWhenStopped="0">
                <p:cTn id="11" fill="hold" display="0">
                  <p:stCondLst>
                    <p:cond delay="indefinite"/>
                  </p:stCondLst>
                  <p:endCondLst>
                    <p:cond evt="onStopAudio" delay="0">
                      <p:tgtEl>
                        <p:sldTgt/>
                      </p:tgtEl>
                    </p:cond>
                  </p:endCondLst>
                </p:cTn>
                <p:tgtEl>
                  <p:spTgt spid="94"/>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047960" y="0"/>
            <a:ext cx="6000665" cy="10287000"/>
            <a:chOff x="0" y="0"/>
            <a:chExt cx="8000887" cy="13716000"/>
          </a:xfrm>
        </p:grpSpPr>
        <p:pic>
          <p:nvPicPr>
            <p:cNvPr id="3" name="Picture 3"/>
            <p:cNvPicPr>
              <a:picLocks noChangeAspect="1"/>
            </p:cNvPicPr>
            <p:nvPr/>
          </p:nvPicPr>
          <p:blipFill>
            <a:blip r:embed="rId5"/>
            <a:srcRect t="4366" r="46761" b="4366"/>
            <a:stretch>
              <a:fillRect/>
            </a:stretch>
          </p:blipFill>
          <p:spPr>
            <a:xfrm>
              <a:off x="0" y="0"/>
              <a:ext cx="8000887" cy="13716000"/>
            </a:xfrm>
            <a:prstGeom prst="rect">
              <a:avLst/>
            </a:prstGeom>
          </p:spPr>
        </p:pic>
      </p:grpSp>
      <p:grpSp>
        <p:nvGrpSpPr>
          <p:cNvPr id="4" name="Group 4"/>
          <p:cNvGrpSpPr/>
          <p:nvPr/>
        </p:nvGrpSpPr>
        <p:grpSpPr>
          <a:xfrm>
            <a:off x="-1047960" y="0"/>
            <a:ext cx="6000665" cy="10287000"/>
            <a:chOff x="0" y="0"/>
            <a:chExt cx="1580422" cy="2709333"/>
          </a:xfrm>
        </p:grpSpPr>
        <p:sp>
          <p:nvSpPr>
            <p:cNvPr id="5" name="Freeform 5"/>
            <p:cNvSpPr/>
            <p:nvPr/>
          </p:nvSpPr>
          <p:spPr>
            <a:xfrm>
              <a:off x="0" y="0"/>
              <a:ext cx="1580422" cy="2709333"/>
            </a:xfrm>
            <a:custGeom>
              <a:avLst/>
              <a:gdLst/>
              <a:ahLst/>
              <a:cxnLst/>
              <a:rect l="l" t="t" r="r" b="b"/>
              <a:pathLst>
                <a:path w="1580422" h="2709333">
                  <a:moveTo>
                    <a:pt x="0" y="0"/>
                  </a:moveTo>
                  <a:lnTo>
                    <a:pt x="1580422" y="0"/>
                  </a:lnTo>
                  <a:lnTo>
                    <a:pt x="1580422" y="2709333"/>
                  </a:lnTo>
                  <a:lnTo>
                    <a:pt x="0" y="2709333"/>
                  </a:lnTo>
                  <a:close/>
                </a:path>
              </a:pathLst>
            </a:custGeom>
            <a:solidFill>
              <a:srgbClr val="005CA3"/>
            </a:solidFill>
          </p:spPr>
          <p:txBody>
            <a:bodyPr/>
            <a:lstStyle/>
            <a:p>
              <a:endParaRPr lang="zh-CN" altLang="en-US" dirty="0"/>
            </a:p>
          </p:txBody>
        </p:sp>
        <p:sp>
          <p:nvSpPr>
            <p:cNvPr id="6" name="TextBox 6"/>
            <p:cNvSpPr txBox="1"/>
            <p:nvPr/>
          </p:nvSpPr>
          <p:spPr>
            <a:xfrm>
              <a:off x="0" y="-28575"/>
              <a:ext cx="812800" cy="841375"/>
            </a:xfrm>
            <a:prstGeom prst="rect">
              <a:avLst/>
            </a:prstGeom>
          </p:spPr>
          <p:txBody>
            <a:bodyPr lIns="50800" tIns="50800" rIns="50800" bIns="50800" rtlCol="0" anchor="ctr"/>
            <a:lstStyle/>
            <a:p>
              <a:pPr algn="ctr">
                <a:lnSpc>
                  <a:spcPts val="2659"/>
                </a:lnSpc>
              </a:pPr>
              <a:endParaRPr>
                <a:solidFill>
                  <a:srgbClr val="005CA3"/>
                </a:solidFill>
              </a:endParaRPr>
            </a:p>
          </p:txBody>
        </p:sp>
      </p:grpSp>
      <p:sp>
        <p:nvSpPr>
          <p:cNvPr id="9" name="Freeform 9"/>
          <p:cNvSpPr/>
          <p:nvPr/>
        </p:nvSpPr>
        <p:spPr>
          <a:xfrm>
            <a:off x="2938544" y="3275669"/>
            <a:ext cx="4028321" cy="4028320"/>
          </a:xfrm>
          <a:custGeom>
            <a:avLst/>
            <a:gdLst/>
            <a:ahLst/>
            <a:cxnLst/>
            <a:rect l="l" t="t" r="r" b="b"/>
            <a:pathLst>
              <a:path w="3784600" h="3784600">
                <a:moveTo>
                  <a:pt x="1892300" y="0"/>
                </a:moveTo>
                <a:cubicBezTo>
                  <a:pt x="847090" y="0"/>
                  <a:pt x="0" y="847090"/>
                  <a:pt x="0" y="1892300"/>
                </a:cubicBezTo>
                <a:cubicBezTo>
                  <a:pt x="0" y="2937510"/>
                  <a:pt x="847090" y="3784600"/>
                  <a:pt x="1892300" y="3784600"/>
                </a:cubicBezTo>
                <a:cubicBezTo>
                  <a:pt x="2937510" y="3784600"/>
                  <a:pt x="3784600" y="2937510"/>
                  <a:pt x="3784600" y="1892300"/>
                </a:cubicBezTo>
                <a:cubicBezTo>
                  <a:pt x="3784600" y="847090"/>
                  <a:pt x="2937510" y="0"/>
                  <a:pt x="1892300" y="0"/>
                </a:cubicBezTo>
                <a:close/>
                <a:moveTo>
                  <a:pt x="1892300" y="3553460"/>
                </a:moveTo>
                <a:cubicBezTo>
                  <a:pt x="974090" y="3553460"/>
                  <a:pt x="228600" y="2807970"/>
                  <a:pt x="228600" y="1889760"/>
                </a:cubicBezTo>
                <a:cubicBezTo>
                  <a:pt x="228600" y="971550"/>
                  <a:pt x="974090" y="226060"/>
                  <a:pt x="1892300" y="226060"/>
                </a:cubicBezTo>
                <a:cubicBezTo>
                  <a:pt x="2810510" y="226060"/>
                  <a:pt x="3556000" y="971550"/>
                  <a:pt x="3556000" y="1889760"/>
                </a:cubicBezTo>
                <a:cubicBezTo>
                  <a:pt x="3556000" y="2807970"/>
                  <a:pt x="2810510" y="3553460"/>
                  <a:pt x="1892300" y="3553460"/>
                </a:cubicBezTo>
                <a:close/>
              </a:path>
            </a:pathLst>
          </a:custGeom>
          <a:blipFill>
            <a:blip r:embed="rId6"/>
            <a:stretch>
              <a:fillRect l="-26934" t="-30150" r="-27295" b="-29776"/>
            </a:stretch>
          </a:blipFill>
        </p:spPr>
      </p:sp>
      <p:grpSp>
        <p:nvGrpSpPr>
          <p:cNvPr id="10" name="Group 10"/>
          <p:cNvGrpSpPr/>
          <p:nvPr/>
        </p:nvGrpSpPr>
        <p:grpSpPr>
          <a:xfrm>
            <a:off x="8142283" y="1028700"/>
            <a:ext cx="9117017" cy="1839935"/>
            <a:chOff x="0" y="0"/>
            <a:chExt cx="2523092" cy="509193"/>
          </a:xfrm>
        </p:grpSpPr>
        <p:sp>
          <p:nvSpPr>
            <p:cNvPr id="11" name="Freeform 11"/>
            <p:cNvSpPr/>
            <p:nvPr/>
          </p:nvSpPr>
          <p:spPr>
            <a:xfrm>
              <a:off x="0" y="0"/>
              <a:ext cx="2523092" cy="509193"/>
            </a:xfrm>
            <a:custGeom>
              <a:avLst/>
              <a:gdLst/>
              <a:ahLst/>
              <a:cxnLst/>
              <a:rect l="l" t="t" r="r" b="b"/>
              <a:pathLst>
                <a:path w="2523092" h="509193">
                  <a:moveTo>
                    <a:pt x="23777" y="0"/>
                  </a:moveTo>
                  <a:lnTo>
                    <a:pt x="2499315" y="0"/>
                  </a:lnTo>
                  <a:cubicBezTo>
                    <a:pt x="2512447" y="0"/>
                    <a:pt x="2523092" y="10645"/>
                    <a:pt x="2523092" y="23777"/>
                  </a:cubicBezTo>
                  <a:lnTo>
                    <a:pt x="2523092" y="485417"/>
                  </a:lnTo>
                  <a:cubicBezTo>
                    <a:pt x="2523092" y="498548"/>
                    <a:pt x="2512447" y="509193"/>
                    <a:pt x="2499315" y="509193"/>
                  </a:cubicBezTo>
                  <a:lnTo>
                    <a:pt x="23777" y="509193"/>
                  </a:lnTo>
                  <a:cubicBezTo>
                    <a:pt x="10645" y="509193"/>
                    <a:pt x="0" y="498548"/>
                    <a:pt x="0" y="485417"/>
                  </a:cubicBezTo>
                  <a:lnTo>
                    <a:pt x="0" y="23777"/>
                  </a:lnTo>
                  <a:cubicBezTo>
                    <a:pt x="0" y="10645"/>
                    <a:pt x="10645" y="0"/>
                    <a:pt x="23777" y="0"/>
                  </a:cubicBezTo>
                  <a:close/>
                </a:path>
              </a:pathLst>
            </a:custGeom>
            <a:solidFill>
              <a:srgbClr val="FFFFFF"/>
            </a:solidFill>
            <a:ln w="38100">
              <a:solidFill>
                <a:srgbClr val="BBCBFF"/>
              </a:solidFill>
            </a:ln>
          </p:spPr>
        </p:sp>
        <p:sp>
          <p:nvSpPr>
            <p:cNvPr id="12" name="TextBox 12"/>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13" name="Group 13"/>
          <p:cNvGrpSpPr/>
          <p:nvPr/>
        </p:nvGrpSpPr>
        <p:grpSpPr>
          <a:xfrm>
            <a:off x="8142282" y="4949132"/>
            <a:ext cx="9117017" cy="1839935"/>
            <a:chOff x="0" y="0"/>
            <a:chExt cx="2523092" cy="509193"/>
          </a:xfrm>
        </p:grpSpPr>
        <p:sp>
          <p:nvSpPr>
            <p:cNvPr id="14" name="Freeform 14"/>
            <p:cNvSpPr/>
            <p:nvPr/>
          </p:nvSpPr>
          <p:spPr>
            <a:xfrm>
              <a:off x="0" y="0"/>
              <a:ext cx="2523092" cy="509193"/>
            </a:xfrm>
            <a:custGeom>
              <a:avLst/>
              <a:gdLst/>
              <a:ahLst/>
              <a:cxnLst/>
              <a:rect l="l" t="t" r="r" b="b"/>
              <a:pathLst>
                <a:path w="2523092" h="509193">
                  <a:moveTo>
                    <a:pt x="23777" y="0"/>
                  </a:moveTo>
                  <a:lnTo>
                    <a:pt x="2499315" y="0"/>
                  </a:lnTo>
                  <a:cubicBezTo>
                    <a:pt x="2512447" y="0"/>
                    <a:pt x="2523092" y="10645"/>
                    <a:pt x="2523092" y="23777"/>
                  </a:cubicBezTo>
                  <a:lnTo>
                    <a:pt x="2523092" y="485417"/>
                  </a:lnTo>
                  <a:cubicBezTo>
                    <a:pt x="2523092" y="498548"/>
                    <a:pt x="2512447" y="509193"/>
                    <a:pt x="2499315" y="509193"/>
                  </a:cubicBezTo>
                  <a:lnTo>
                    <a:pt x="23777" y="509193"/>
                  </a:lnTo>
                  <a:cubicBezTo>
                    <a:pt x="10645" y="509193"/>
                    <a:pt x="0" y="498548"/>
                    <a:pt x="0" y="485417"/>
                  </a:cubicBezTo>
                  <a:lnTo>
                    <a:pt x="0" y="23777"/>
                  </a:lnTo>
                  <a:cubicBezTo>
                    <a:pt x="0" y="10645"/>
                    <a:pt x="10645" y="0"/>
                    <a:pt x="23777" y="0"/>
                  </a:cubicBezTo>
                  <a:close/>
                </a:path>
              </a:pathLst>
            </a:custGeom>
            <a:solidFill>
              <a:srgbClr val="FFFFFF"/>
            </a:solidFill>
            <a:ln w="38100">
              <a:solidFill>
                <a:srgbClr val="BBCBFF"/>
              </a:solidFill>
            </a:ln>
          </p:spPr>
        </p:sp>
        <p:sp>
          <p:nvSpPr>
            <p:cNvPr id="15" name="TextBox 15"/>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16" name="Group 16"/>
          <p:cNvGrpSpPr/>
          <p:nvPr/>
        </p:nvGrpSpPr>
        <p:grpSpPr>
          <a:xfrm>
            <a:off x="8142282" y="8172964"/>
            <a:ext cx="9117017" cy="1839935"/>
            <a:chOff x="0" y="0"/>
            <a:chExt cx="2523092" cy="509193"/>
          </a:xfrm>
        </p:grpSpPr>
        <p:sp>
          <p:nvSpPr>
            <p:cNvPr id="17" name="Freeform 17"/>
            <p:cNvSpPr/>
            <p:nvPr/>
          </p:nvSpPr>
          <p:spPr>
            <a:xfrm>
              <a:off x="0" y="0"/>
              <a:ext cx="2523092" cy="509193"/>
            </a:xfrm>
            <a:custGeom>
              <a:avLst/>
              <a:gdLst/>
              <a:ahLst/>
              <a:cxnLst/>
              <a:rect l="l" t="t" r="r" b="b"/>
              <a:pathLst>
                <a:path w="2523092" h="509193">
                  <a:moveTo>
                    <a:pt x="23777" y="0"/>
                  </a:moveTo>
                  <a:lnTo>
                    <a:pt x="2499315" y="0"/>
                  </a:lnTo>
                  <a:cubicBezTo>
                    <a:pt x="2512447" y="0"/>
                    <a:pt x="2523092" y="10645"/>
                    <a:pt x="2523092" y="23777"/>
                  </a:cubicBezTo>
                  <a:lnTo>
                    <a:pt x="2523092" y="485417"/>
                  </a:lnTo>
                  <a:cubicBezTo>
                    <a:pt x="2523092" y="498548"/>
                    <a:pt x="2512447" y="509193"/>
                    <a:pt x="2499315" y="509193"/>
                  </a:cubicBezTo>
                  <a:lnTo>
                    <a:pt x="23777" y="509193"/>
                  </a:lnTo>
                  <a:cubicBezTo>
                    <a:pt x="10645" y="509193"/>
                    <a:pt x="0" y="498548"/>
                    <a:pt x="0" y="485417"/>
                  </a:cubicBezTo>
                  <a:lnTo>
                    <a:pt x="0" y="23777"/>
                  </a:lnTo>
                  <a:cubicBezTo>
                    <a:pt x="0" y="10645"/>
                    <a:pt x="10645" y="0"/>
                    <a:pt x="23777" y="0"/>
                  </a:cubicBezTo>
                  <a:close/>
                </a:path>
              </a:pathLst>
            </a:custGeom>
            <a:solidFill>
              <a:srgbClr val="FFFFFF"/>
            </a:solidFill>
            <a:ln w="38100">
              <a:solidFill>
                <a:srgbClr val="BBCBFF"/>
              </a:solidFill>
            </a:ln>
          </p:spPr>
        </p:sp>
        <p:sp>
          <p:nvSpPr>
            <p:cNvPr id="18" name="TextBox 18"/>
            <p:cNvSpPr txBox="1"/>
            <p:nvPr/>
          </p:nvSpPr>
          <p:spPr>
            <a:xfrm>
              <a:off x="0" y="-28575"/>
              <a:ext cx="812800" cy="841375"/>
            </a:xfrm>
            <a:prstGeom prst="rect">
              <a:avLst/>
            </a:prstGeom>
          </p:spPr>
          <p:txBody>
            <a:bodyPr lIns="50800" tIns="50800" rIns="50800" bIns="50800" rtlCol="0" anchor="ctr"/>
            <a:lstStyle/>
            <a:p>
              <a:pPr algn="ctr">
                <a:lnSpc>
                  <a:spcPts val="2659"/>
                </a:lnSpc>
              </a:pPr>
              <a:endParaRPr/>
            </a:p>
          </p:txBody>
        </p:sp>
      </p:grpSp>
      <p:grpSp>
        <p:nvGrpSpPr>
          <p:cNvPr id="22" name="Group 22"/>
          <p:cNvGrpSpPr/>
          <p:nvPr/>
        </p:nvGrpSpPr>
        <p:grpSpPr>
          <a:xfrm>
            <a:off x="8657616" y="1194068"/>
            <a:ext cx="1509199" cy="1509199"/>
            <a:chOff x="0" y="0"/>
            <a:chExt cx="2012266" cy="2012266"/>
          </a:xfrm>
        </p:grpSpPr>
        <p:pic>
          <p:nvPicPr>
            <p:cNvPr id="23" name="Picture 23"/>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012266" cy="2012266"/>
            </a:xfrm>
            <a:prstGeom prst="rect">
              <a:avLst/>
            </a:prstGeom>
          </p:spPr>
        </p:pic>
        <p:pic>
          <p:nvPicPr>
            <p:cNvPr id="24" name="Picture 24"/>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a:stretch>
              <a:fillRect/>
            </a:stretch>
          </p:blipFill>
          <p:spPr>
            <a:xfrm>
              <a:off x="397017" y="466732"/>
              <a:ext cx="1171742" cy="1011959"/>
            </a:xfrm>
            <a:prstGeom prst="rect">
              <a:avLst/>
            </a:prstGeom>
          </p:spPr>
        </p:pic>
      </p:grpSp>
      <p:grpSp>
        <p:nvGrpSpPr>
          <p:cNvPr id="25" name="Group 25"/>
          <p:cNvGrpSpPr/>
          <p:nvPr/>
        </p:nvGrpSpPr>
        <p:grpSpPr>
          <a:xfrm>
            <a:off x="8613509" y="8347934"/>
            <a:ext cx="1509199" cy="1509199"/>
            <a:chOff x="0" y="0"/>
            <a:chExt cx="2012266" cy="2012266"/>
          </a:xfrm>
        </p:grpSpPr>
        <p:pic>
          <p:nvPicPr>
            <p:cNvPr id="26" name="Picture 26"/>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012266" cy="2012266"/>
            </a:xfrm>
            <a:prstGeom prst="rect">
              <a:avLst/>
            </a:prstGeom>
          </p:spPr>
        </p:pic>
        <p:pic>
          <p:nvPicPr>
            <p:cNvPr id="27" name="Picture 27"/>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rcRect/>
            <a:stretch>
              <a:fillRect/>
            </a:stretch>
          </p:blipFill>
          <p:spPr>
            <a:xfrm>
              <a:off x="347101" y="410607"/>
              <a:ext cx="1318065" cy="1191051"/>
            </a:xfrm>
            <a:prstGeom prst="rect">
              <a:avLst/>
            </a:prstGeom>
          </p:spPr>
        </p:pic>
      </p:grpSp>
      <p:grpSp>
        <p:nvGrpSpPr>
          <p:cNvPr id="28" name="Group 28"/>
          <p:cNvGrpSpPr/>
          <p:nvPr/>
        </p:nvGrpSpPr>
        <p:grpSpPr>
          <a:xfrm>
            <a:off x="8691207" y="4960504"/>
            <a:ext cx="1509199" cy="1509199"/>
            <a:chOff x="0" y="0"/>
            <a:chExt cx="2012266" cy="2012266"/>
          </a:xfrm>
        </p:grpSpPr>
        <p:pic>
          <p:nvPicPr>
            <p:cNvPr id="29" name="Picture 29"/>
            <p:cNvPicPr>
              <a:picLocks noChangeAspect="1"/>
            </p:cNvPicPr>
            <p:nvPr/>
          </p:nvPicPr>
          <p:blipFill>
            <a:blip r:embed="rId7" cstate="print">
              <a:extLst>
                <a:ext uri="{28A0092B-C50C-407E-A947-70E740481C1C}">
                  <a14:useLocalDpi xmlns:a14="http://schemas.microsoft.com/office/drawing/2010/main" val="0"/>
                </a:ext>
                <a:ext uri="{96DAC541-7B7A-43D3-8B79-37D633B846F1}">
                  <asvg:svgBlip xmlns:asvg="http://schemas.microsoft.com/office/drawing/2016/SVG/main" r:embed="rId8"/>
                </a:ext>
              </a:extLst>
            </a:blip>
            <a:srcRect/>
            <a:stretch>
              <a:fillRect/>
            </a:stretch>
          </p:blipFill>
          <p:spPr>
            <a:xfrm>
              <a:off x="0" y="0"/>
              <a:ext cx="2012266" cy="2012266"/>
            </a:xfrm>
            <a:prstGeom prst="rect">
              <a:avLst/>
            </a:prstGeom>
          </p:spPr>
        </p:pic>
        <p:pic>
          <p:nvPicPr>
            <p:cNvPr id="30" name="Picture 30"/>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rcRect/>
            <a:stretch>
              <a:fillRect/>
            </a:stretch>
          </p:blipFill>
          <p:spPr>
            <a:xfrm>
              <a:off x="397016" y="439033"/>
              <a:ext cx="1218231" cy="1240791"/>
            </a:xfrm>
            <a:prstGeom prst="rect">
              <a:avLst/>
            </a:prstGeom>
          </p:spPr>
        </p:pic>
      </p:grpSp>
      <p:grpSp>
        <p:nvGrpSpPr>
          <p:cNvPr id="34" name="Group 34"/>
          <p:cNvGrpSpPr/>
          <p:nvPr/>
        </p:nvGrpSpPr>
        <p:grpSpPr>
          <a:xfrm>
            <a:off x="1028700" y="1028700"/>
            <a:ext cx="3569608" cy="2134044"/>
            <a:chOff x="0" y="0"/>
            <a:chExt cx="4759477" cy="2845392"/>
          </a:xfrm>
        </p:grpSpPr>
        <p:sp>
          <p:nvSpPr>
            <p:cNvPr id="35" name="TextBox 35"/>
            <p:cNvSpPr txBox="1"/>
            <p:nvPr/>
          </p:nvSpPr>
          <p:spPr>
            <a:xfrm>
              <a:off x="0" y="95250"/>
              <a:ext cx="4759477" cy="1527811"/>
            </a:xfrm>
            <a:prstGeom prst="rect">
              <a:avLst/>
            </a:prstGeom>
          </p:spPr>
          <p:txBody>
            <a:bodyPr lIns="0" tIns="0" rIns="0" bIns="0" rtlCol="0" anchor="t">
              <a:spAutoFit/>
            </a:bodyPr>
            <a:lstStyle/>
            <a:p>
              <a:pPr marL="0" lvl="0" indent="0">
                <a:lnSpc>
                  <a:spcPts val="8640"/>
                </a:lnSpc>
                <a:spcBef>
                  <a:spcPct val="0"/>
                </a:spcBef>
              </a:pPr>
              <a:r>
                <a:rPr lang="en-US" sz="8000">
                  <a:solidFill>
                    <a:srgbClr val="FFFFFF"/>
                  </a:solidFill>
                  <a:ea typeface="思源黑体-粗体 Bold"/>
                </a:rPr>
                <a:t>目录</a:t>
              </a:r>
            </a:p>
          </p:txBody>
        </p:sp>
        <p:sp>
          <p:nvSpPr>
            <p:cNvPr id="36" name="TextBox 36"/>
            <p:cNvSpPr txBox="1"/>
            <p:nvPr/>
          </p:nvSpPr>
          <p:spPr>
            <a:xfrm>
              <a:off x="0" y="1835742"/>
              <a:ext cx="4759477" cy="1009650"/>
            </a:xfrm>
            <a:prstGeom prst="rect">
              <a:avLst/>
            </a:prstGeom>
          </p:spPr>
          <p:txBody>
            <a:bodyPr lIns="0" tIns="0" rIns="0" bIns="0" rtlCol="0" anchor="t">
              <a:spAutoFit/>
            </a:bodyPr>
            <a:lstStyle/>
            <a:p>
              <a:pPr>
                <a:lnSpc>
                  <a:spcPts val="6299"/>
                </a:lnSpc>
              </a:pPr>
              <a:r>
                <a:rPr lang="en-US" sz="4499">
                  <a:solidFill>
                    <a:srgbClr val="FFFFFF"/>
                  </a:solidFill>
                  <a:latin typeface="Aran 800"/>
                </a:rPr>
                <a:t>CONTENTS</a:t>
              </a:r>
            </a:p>
          </p:txBody>
        </p:sp>
      </p:grpSp>
      <p:grpSp>
        <p:nvGrpSpPr>
          <p:cNvPr id="37" name="Group 37"/>
          <p:cNvGrpSpPr/>
          <p:nvPr/>
        </p:nvGrpSpPr>
        <p:grpSpPr>
          <a:xfrm>
            <a:off x="10166815" y="1100139"/>
            <a:ext cx="6878305" cy="3061716"/>
            <a:chOff x="0" y="-123825"/>
            <a:chExt cx="9005464" cy="3673336"/>
          </a:xfrm>
        </p:grpSpPr>
        <p:sp>
          <p:nvSpPr>
            <p:cNvPr id="38" name="TextBox 38"/>
            <p:cNvSpPr txBox="1"/>
            <p:nvPr/>
          </p:nvSpPr>
          <p:spPr>
            <a:xfrm>
              <a:off x="2128237" y="32307"/>
              <a:ext cx="6877227" cy="3517204"/>
            </a:xfrm>
            <a:prstGeom prst="rect">
              <a:avLst/>
            </a:prstGeom>
          </p:spPr>
          <p:txBody>
            <a:bodyPr lIns="0" tIns="0" rIns="0" bIns="0" rtlCol="0" anchor="t">
              <a:spAutoFit/>
            </a:bodyPr>
            <a:lstStyle/>
            <a:p>
              <a:pPr algn="ctr">
                <a:lnSpc>
                  <a:spcPts val="7000"/>
                </a:lnSpc>
              </a:pPr>
              <a:r>
                <a:rPr lang="en-US" altLang="zh-CN" sz="5000" dirty="0">
                  <a:solidFill>
                    <a:srgbClr val="000000"/>
                  </a:solidFill>
                  <a:ea typeface="思源黑体 1 Bold"/>
                </a:rPr>
                <a:t>Excel</a:t>
              </a:r>
              <a:r>
                <a:rPr lang="zh-CN" altLang="en-US" sz="5000" dirty="0">
                  <a:solidFill>
                    <a:srgbClr val="000000"/>
                  </a:solidFill>
                  <a:ea typeface="思源黑体 1 Bold"/>
                </a:rPr>
                <a:t>处理数据的优点</a:t>
              </a:r>
              <a:endParaRPr lang="en-US" altLang="zh-CN" sz="5000" dirty="0">
                <a:solidFill>
                  <a:srgbClr val="000000"/>
                </a:solidFill>
                <a:ea typeface="思源黑体 1 Bold"/>
              </a:endParaRPr>
            </a:p>
            <a:p>
              <a:pPr algn="ctr">
                <a:lnSpc>
                  <a:spcPts val="7000"/>
                </a:lnSpc>
              </a:pPr>
              <a:endParaRPr lang="en-US" sz="5000" dirty="0">
                <a:solidFill>
                  <a:srgbClr val="000000"/>
                </a:solidFill>
                <a:ea typeface="思源黑体 1 Bold"/>
              </a:endParaRPr>
            </a:p>
          </p:txBody>
        </p:sp>
        <p:sp>
          <p:nvSpPr>
            <p:cNvPr id="39" name="TextBox 39"/>
            <p:cNvSpPr txBox="1"/>
            <p:nvPr/>
          </p:nvSpPr>
          <p:spPr>
            <a:xfrm>
              <a:off x="0" y="-123825"/>
              <a:ext cx="2515487" cy="1367042"/>
            </a:xfrm>
            <a:prstGeom prst="rect">
              <a:avLst/>
            </a:prstGeom>
          </p:spPr>
          <p:txBody>
            <a:bodyPr lIns="0" tIns="0" rIns="0" bIns="0" rtlCol="0" anchor="t">
              <a:spAutoFit/>
            </a:bodyPr>
            <a:lstStyle/>
            <a:p>
              <a:pPr marL="0" lvl="0" indent="0" algn="ctr">
                <a:lnSpc>
                  <a:spcPts val="8259"/>
                </a:lnSpc>
                <a:spcBef>
                  <a:spcPct val="0"/>
                </a:spcBef>
              </a:pPr>
              <a:r>
                <a:rPr lang="en-US" sz="5899" dirty="0">
                  <a:solidFill>
                    <a:srgbClr val="005CA3"/>
                  </a:solidFill>
                  <a:latin typeface="Aran 800 Bold"/>
                </a:rPr>
                <a:t>01 /</a:t>
              </a:r>
            </a:p>
          </p:txBody>
        </p:sp>
      </p:grpSp>
      <p:grpSp>
        <p:nvGrpSpPr>
          <p:cNvPr id="46" name="Group 46"/>
          <p:cNvGrpSpPr/>
          <p:nvPr/>
        </p:nvGrpSpPr>
        <p:grpSpPr>
          <a:xfrm>
            <a:off x="10291022" y="7796519"/>
            <a:ext cx="6682452" cy="1025281"/>
            <a:chOff x="0" y="-123826"/>
            <a:chExt cx="8909936" cy="1367043"/>
          </a:xfrm>
        </p:grpSpPr>
        <p:sp>
          <p:nvSpPr>
            <p:cNvPr id="47" name="TextBox 47"/>
            <p:cNvSpPr txBox="1"/>
            <p:nvPr/>
          </p:nvSpPr>
          <p:spPr>
            <a:xfrm>
              <a:off x="2032709" y="6607"/>
              <a:ext cx="6877227" cy="1116541"/>
            </a:xfrm>
            <a:prstGeom prst="rect">
              <a:avLst/>
            </a:prstGeom>
          </p:spPr>
          <p:txBody>
            <a:bodyPr lIns="0" tIns="0" rIns="0" bIns="0" rtlCol="0" anchor="t">
              <a:spAutoFit/>
            </a:bodyPr>
            <a:lstStyle/>
            <a:p>
              <a:pPr algn="ctr">
                <a:lnSpc>
                  <a:spcPts val="7000"/>
                </a:lnSpc>
              </a:pPr>
              <a:endParaRPr lang="en-US" sz="5000" dirty="0">
                <a:solidFill>
                  <a:srgbClr val="000000"/>
                </a:solidFill>
                <a:ea typeface="思源黑体 1 Bold"/>
              </a:endParaRPr>
            </a:p>
          </p:txBody>
        </p:sp>
        <p:sp>
          <p:nvSpPr>
            <p:cNvPr id="48" name="TextBox 48"/>
            <p:cNvSpPr txBox="1"/>
            <p:nvPr/>
          </p:nvSpPr>
          <p:spPr>
            <a:xfrm>
              <a:off x="0" y="-123826"/>
              <a:ext cx="2515487" cy="1367043"/>
            </a:xfrm>
            <a:prstGeom prst="rect">
              <a:avLst/>
            </a:prstGeom>
          </p:spPr>
          <p:txBody>
            <a:bodyPr lIns="0" tIns="0" rIns="0" bIns="0" rtlCol="0" anchor="t">
              <a:spAutoFit/>
            </a:bodyPr>
            <a:lstStyle/>
            <a:p>
              <a:pPr marL="0" lvl="0" indent="0" algn="ctr">
                <a:lnSpc>
                  <a:spcPts val="8259"/>
                </a:lnSpc>
                <a:spcBef>
                  <a:spcPct val="0"/>
                </a:spcBef>
              </a:pPr>
              <a:endParaRPr lang="en-US" sz="5899" dirty="0">
                <a:solidFill>
                  <a:srgbClr val="005CA3"/>
                </a:solidFill>
                <a:latin typeface="Aran 800 Bold"/>
              </a:endParaRPr>
            </a:p>
          </p:txBody>
        </p:sp>
      </p:grpSp>
      <p:pic>
        <p:nvPicPr>
          <p:cNvPr id="50" name="图片 49">
            <a:extLst>
              <a:ext uri="{FF2B5EF4-FFF2-40B4-BE49-F238E27FC236}">
                <a16:creationId xmlns:a16="http://schemas.microsoft.com/office/drawing/2014/main" id="{C107F238-D48B-66D5-423F-40FDBB770A4E}"/>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2686038" y="3021810"/>
            <a:ext cx="4533334" cy="4533334"/>
          </a:xfrm>
          <a:prstGeom prst="rect">
            <a:avLst/>
          </a:prstGeom>
        </p:spPr>
      </p:pic>
      <p:sp>
        <p:nvSpPr>
          <p:cNvPr id="8" name="文本框 7">
            <a:extLst>
              <a:ext uri="{FF2B5EF4-FFF2-40B4-BE49-F238E27FC236}">
                <a16:creationId xmlns:a16="http://schemas.microsoft.com/office/drawing/2014/main" id="{B85DD2F8-F0A4-67AD-1133-760E828D419C}"/>
              </a:ext>
            </a:extLst>
          </p:cNvPr>
          <p:cNvSpPr txBox="1"/>
          <p:nvPr/>
        </p:nvSpPr>
        <p:spPr>
          <a:xfrm>
            <a:off x="6505630" y="8497918"/>
            <a:ext cx="9668576" cy="1117614"/>
          </a:xfrm>
          <a:prstGeom prst="rect">
            <a:avLst/>
          </a:prstGeom>
          <a:noFill/>
        </p:spPr>
        <p:txBody>
          <a:bodyPr wrap="square">
            <a:spAutoFit/>
          </a:bodyPr>
          <a:lstStyle/>
          <a:p>
            <a:pPr marL="0" lvl="0" indent="0" algn="ctr">
              <a:lnSpc>
                <a:spcPts val="8259"/>
              </a:lnSpc>
              <a:spcBef>
                <a:spcPct val="0"/>
              </a:spcBef>
            </a:pPr>
            <a:r>
              <a:rPr lang="en-US" altLang="zh-CN" sz="5900" dirty="0">
                <a:solidFill>
                  <a:srgbClr val="005CA3"/>
                </a:solidFill>
                <a:latin typeface="Aran 800 Bold"/>
              </a:rPr>
              <a:t>03 /</a:t>
            </a:r>
          </a:p>
        </p:txBody>
      </p:sp>
      <p:sp>
        <p:nvSpPr>
          <p:cNvPr id="41" name="文本框 40">
            <a:extLst>
              <a:ext uri="{FF2B5EF4-FFF2-40B4-BE49-F238E27FC236}">
                <a16:creationId xmlns:a16="http://schemas.microsoft.com/office/drawing/2014/main" id="{AA39F5FD-CEEA-588A-F7E1-CADDC3A22F72}"/>
              </a:ext>
            </a:extLst>
          </p:cNvPr>
          <p:cNvSpPr txBox="1"/>
          <p:nvPr/>
        </p:nvSpPr>
        <p:spPr>
          <a:xfrm>
            <a:off x="9227375" y="8649976"/>
            <a:ext cx="9668576" cy="931345"/>
          </a:xfrm>
          <a:prstGeom prst="rect">
            <a:avLst/>
          </a:prstGeom>
          <a:noFill/>
        </p:spPr>
        <p:txBody>
          <a:bodyPr wrap="square">
            <a:spAutoFit/>
          </a:bodyPr>
          <a:lstStyle/>
          <a:p>
            <a:pPr algn="ctr">
              <a:lnSpc>
                <a:spcPts val="7000"/>
              </a:lnSpc>
            </a:pPr>
            <a:r>
              <a:rPr lang="zh-CN" altLang="en-US" sz="5000" dirty="0">
                <a:solidFill>
                  <a:srgbClr val="000000"/>
                </a:solidFill>
                <a:ea typeface="思源黑体 1 Bold"/>
              </a:rPr>
              <a:t>普通应用</a:t>
            </a:r>
            <a:endParaRPr lang="en-US" altLang="zh-CN" sz="5000" dirty="0">
              <a:solidFill>
                <a:srgbClr val="000000"/>
              </a:solidFill>
              <a:ea typeface="思源黑体 1 Bold"/>
            </a:endParaRPr>
          </a:p>
        </p:txBody>
      </p:sp>
      <p:sp>
        <p:nvSpPr>
          <p:cNvPr id="44" name="文本框 43">
            <a:extLst>
              <a:ext uri="{FF2B5EF4-FFF2-40B4-BE49-F238E27FC236}">
                <a16:creationId xmlns:a16="http://schemas.microsoft.com/office/drawing/2014/main" id="{474E3076-5552-85F7-6BE1-B3693959FC4E}"/>
              </a:ext>
            </a:extLst>
          </p:cNvPr>
          <p:cNvSpPr txBox="1"/>
          <p:nvPr/>
        </p:nvSpPr>
        <p:spPr>
          <a:xfrm>
            <a:off x="6335251" y="5211414"/>
            <a:ext cx="9971772" cy="1117614"/>
          </a:xfrm>
          <a:prstGeom prst="rect">
            <a:avLst/>
          </a:prstGeom>
          <a:noFill/>
        </p:spPr>
        <p:txBody>
          <a:bodyPr wrap="square">
            <a:spAutoFit/>
          </a:bodyPr>
          <a:lstStyle/>
          <a:p>
            <a:pPr marL="0" lvl="0" indent="0" algn="ctr">
              <a:lnSpc>
                <a:spcPts val="8259"/>
              </a:lnSpc>
              <a:spcBef>
                <a:spcPct val="0"/>
              </a:spcBef>
            </a:pPr>
            <a:r>
              <a:rPr lang="en-US" altLang="zh-CN" sz="5900" dirty="0">
                <a:solidFill>
                  <a:srgbClr val="005CA3"/>
                </a:solidFill>
                <a:latin typeface="Aran 800 Bold"/>
              </a:rPr>
              <a:t>02 /</a:t>
            </a:r>
          </a:p>
        </p:txBody>
      </p:sp>
      <p:sp>
        <p:nvSpPr>
          <p:cNvPr id="53" name="文本框 52">
            <a:extLst>
              <a:ext uri="{FF2B5EF4-FFF2-40B4-BE49-F238E27FC236}">
                <a16:creationId xmlns:a16="http://schemas.microsoft.com/office/drawing/2014/main" id="{680BBB20-DE92-3F2B-920D-C4A17D4E263D}"/>
              </a:ext>
            </a:extLst>
          </p:cNvPr>
          <p:cNvSpPr txBox="1"/>
          <p:nvPr/>
        </p:nvSpPr>
        <p:spPr>
          <a:xfrm>
            <a:off x="8955379" y="5327080"/>
            <a:ext cx="9971772" cy="931345"/>
          </a:xfrm>
          <a:prstGeom prst="rect">
            <a:avLst/>
          </a:prstGeom>
          <a:noFill/>
        </p:spPr>
        <p:txBody>
          <a:bodyPr wrap="square">
            <a:spAutoFit/>
          </a:bodyPr>
          <a:lstStyle/>
          <a:p>
            <a:pPr algn="ctr">
              <a:lnSpc>
                <a:spcPts val="7000"/>
              </a:lnSpc>
            </a:pPr>
            <a:r>
              <a:rPr lang="zh-CN" altLang="en-US" sz="5000" dirty="0">
                <a:solidFill>
                  <a:srgbClr val="000000"/>
                </a:solidFill>
                <a:ea typeface="思源黑体 1 Bold"/>
              </a:rPr>
              <a:t>类型介绍</a:t>
            </a:r>
            <a:endParaRPr lang="en-US" altLang="zh-CN" sz="5000" dirty="0">
              <a:solidFill>
                <a:srgbClr val="000000"/>
              </a:solidFill>
              <a:ea typeface="思源黑体 1 Bold"/>
            </a:endParaRPr>
          </a:p>
        </p:txBody>
      </p:sp>
      <p:pic>
        <p:nvPicPr>
          <p:cNvPr id="101" name="音频 100">
            <a:hlinkClick r:id="" action="ppaction://media"/>
            <a:extLst>
              <a:ext uri="{FF2B5EF4-FFF2-40B4-BE49-F238E27FC236}">
                <a16:creationId xmlns:a16="http://schemas.microsoft.com/office/drawing/2014/main" id="{C4446858-F33D-38AB-8C15-61F0A02738E5}"/>
              </a:ext>
            </a:extLst>
          </p:cNvPr>
          <p:cNvPicPr>
            <a:picLocks noChangeAspect="1"/>
          </p:cNvPicPr>
          <p:nvPr>
            <a:audioFile r:link="rId2"/>
            <p:extLst>
              <p:ext uri="{DAA4B4D4-6D71-4841-9C94-3DE7FCFB9230}">
                <p14:media xmlns:p14="http://schemas.microsoft.com/office/powerpoint/2010/main" r:embed="rId1"/>
              </p:ext>
            </p:extLst>
          </p:nvPr>
        </p:nvPicPr>
        <p:blipFill>
          <a:blip r:embed="rId16"/>
          <a:srcRect l="-388356" t="-196575" r="-388356" b="-196575"/>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0461"/>
    </mc:Choice>
    <mc:Fallback>
      <p:transition spd="slow" advTm="104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01"/>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101"/>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24200" y="-2130287"/>
            <a:ext cx="24002691" cy="6818339"/>
            <a:chOff x="549163" y="2811031"/>
            <a:chExt cx="32003588" cy="9091118"/>
          </a:xfrm>
        </p:grpSpPr>
        <p:grpSp>
          <p:nvGrpSpPr>
            <p:cNvPr id="3" name="Group 3"/>
            <p:cNvGrpSpPr>
              <a:grpSpLocks noChangeAspect="1"/>
            </p:cNvGrpSpPr>
            <p:nvPr/>
          </p:nvGrpSpPr>
          <p:grpSpPr>
            <a:xfrm rot="594667">
              <a:off x="549164" y="2811031"/>
              <a:ext cx="32003587" cy="9001009"/>
              <a:chOff x="0" y="0"/>
              <a:chExt cx="6307877" cy="1774091"/>
            </a:xfrm>
          </p:grpSpPr>
          <p:sp>
            <p:nvSpPr>
              <p:cNvPr id="4" name="Freeform 4"/>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2154F3">
                  <a:alpha val="24706"/>
                </a:srgbClr>
              </a:solidFill>
            </p:spPr>
          </p:sp>
          <p:sp>
            <p:nvSpPr>
              <p:cNvPr id="5" name="Freeform 5"/>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solidFill>
              <a:ln w="12700">
                <a:solidFill>
                  <a:srgbClr val="000000"/>
                </a:solidFill>
              </a:ln>
            </p:spPr>
          </p:sp>
        </p:grpSp>
        <p:grpSp>
          <p:nvGrpSpPr>
            <p:cNvPr id="6" name="Group 6"/>
            <p:cNvGrpSpPr>
              <a:grpSpLocks noChangeAspect="1"/>
            </p:cNvGrpSpPr>
            <p:nvPr/>
          </p:nvGrpSpPr>
          <p:grpSpPr>
            <a:xfrm rot="-623156">
              <a:off x="549163" y="2811031"/>
              <a:ext cx="32003587" cy="9001009"/>
              <a:chOff x="0" y="0"/>
              <a:chExt cx="6307877" cy="1774091"/>
            </a:xfrm>
          </p:grpSpPr>
          <p:sp>
            <p:nvSpPr>
              <p:cNvPr id="7" name="Freeform 7"/>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2154F3">
                  <a:alpha val="24706"/>
                </a:srgbClr>
              </a:solidFill>
            </p:spPr>
          </p:sp>
          <p:sp>
            <p:nvSpPr>
              <p:cNvPr id="8" name="Freeform 8"/>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solidFill>
              <a:ln w="12700">
                <a:solidFill>
                  <a:srgbClr val="000000"/>
                </a:solidFill>
              </a:ln>
            </p:spPr>
          </p:sp>
        </p:grpSp>
        <p:grpSp>
          <p:nvGrpSpPr>
            <p:cNvPr id="9" name="Group 9"/>
            <p:cNvGrpSpPr>
              <a:grpSpLocks noChangeAspect="1"/>
            </p:cNvGrpSpPr>
            <p:nvPr/>
          </p:nvGrpSpPr>
          <p:grpSpPr>
            <a:xfrm>
              <a:off x="4358957" y="5028327"/>
              <a:ext cx="24383999" cy="6858000"/>
              <a:chOff x="0" y="0"/>
              <a:chExt cx="6307877" cy="1774091"/>
            </a:xfrm>
          </p:grpSpPr>
          <p:sp>
            <p:nvSpPr>
              <p:cNvPr id="10" name="Freeform 10"/>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94D669"/>
              </a:solidFill>
            </p:spPr>
          </p:sp>
          <p:sp>
            <p:nvSpPr>
              <p:cNvPr id="11" name="Freeform 11"/>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blipFill>
                <a:blip r:embed="rId4"/>
                <a:stretch>
                  <a:fillRect t="-231947" b="-23607"/>
                </a:stretch>
              </a:blipFill>
            </p:spPr>
          </p:sp>
        </p:grpSp>
        <p:grpSp>
          <p:nvGrpSpPr>
            <p:cNvPr id="12" name="Group 12"/>
            <p:cNvGrpSpPr>
              <a:grpSpLocks noChangeAspect="1"/>
            </p:cNvGrpSpPr>
            <p:nvPr/>
          </p:nvGrpSpPr>
          <p:grpSpPr>
            <a:xfrm>
              <a:off x="4358958" y="5028327"/>
              <a:ext cx="24397347" cy="6873822"/>
              <a:chOff x="0" y="0"/>
              <a:chExt cx="6311330" cy="1778184"/>
            </a:xfrm>
          </p:grpSpPr>
          <p:sp>
            <p:nvSpPr>
              <p:cNvPr id="13" name="Freeform 13"/>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alpha val="49804"/>
                </a:srgbClr>
              </a:solidFill>
            </p:spPr>
          </p:sp>
          <p:sp>
            <p:nvSpPr>
              <p:cNvPr id="14" name="Freeform 14"/>
              <p:cNvSpPr/>
              <p:nvPr/>
            </p:nvSpPr>
            <p:spPr>
              <a:xfrm>
                <a:off x="3453" y="4093"/>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alpha val="49804"/>
                </a:srgbClr>
              </a:solidFill>
              <a:ln w="12700">
                <a:solidFill>
                  <a:srgbClr val="000000"/>
                </a:solidFill>
              </a:ln>
            </p:spPr>
          </p:sp>
        </p:grpSp>
      </p:grpSp>
      <p:sp>
        <p:nvSpPr>
          <p:cNvPr id="17" name="Freeform 17"/>
          <p:cNvSpPr/>
          <p:nvPr/>
        </p:nvSpPr>
        <p:spPr>
          <a:xfrm>
            <a:off x="7516351" y="2687828"/>
            <a:ext cx="3255297" cy="3255297"/>
          </a:xfrm>
          <a:custGeom>
            <a:avLst/>
            <a:gdLst/>
            <a:ahLst/>
            <a:cxnLst/>
            <a:rect l="l" t="t" r="r" b="b"/>
            <a:pathLst>
              <a:path w="3784600" h="3784600">
                <a:moveTo>
                  <a:pt x="1892300" y="0"/>
                </a:moveTo>
                <a:cubicBezTo>
                  <a:pt x="847090" y="0"/>
                  <a:pt x="0" y="847090"/>
                  <a:pt x="0" y="1892300"/>
                </a:cubicBezTo>
                <a:cubicBezTo>
                  <a:pt x="0" y="2937510"/>
                  <a:pt x="847090" y="3784600"/>
                  <a:pt x="1892300" y="3784600"/>
                </a:cubicBezTo>
                <a:cubicBezTo>
                  <a:pt x="2937510" y="3784600"/>
                  <a:pt x="3784600" y="2937510"/>
                  <a:pt x="3784600" y="1892300"/>
                </a:cubicBezTo>
                <a:cubicBezTo>
                  <a:pt x="3784600" y="847090"/>
                  <a:pt x="2937510" y="0"/>
                  <a:pt x="1892300" y="0"/>
                </a:cubicBezTo>
                <a:close/>
                <a:moveTo>
                  <a:pt x="1892300" y="3553460"/>
                </a:moveTo>
                <a:cubicBezTo>
                  <a:pt x="974090" y="3553460"/>
                  <a:pt x="228600" y="2807970"/>
                  <a:pt x="228600" y="1889760"/>
                </a:cubicBezTo>
                <a:cubicBezTo>
                  <a:pt x="228600" y="971550"/>
                  <a:pt x="974090" y="226060"/>
                  <a:pt x="1892300" y="226060"/>
                </a:cubicBezTo>
                <a:cubicBezTo>
                  <a:pt x="2810510" y="226060"/>
                  <a:pt x="3556000" y="971550"/>
                  <a:pt x="3556000" y="1889760"/>
                </a:cubicBezTo>
                <a:cubicBezTo>
                  <a:pt x="3556000" y="2807970"/>
                  <a:pt x="2810510" y="3553460"/>
                  <a:pt x="1892300" y="3553460"/>
                </a:cubicBezTo>
                <a:close/>
              </a:path>
            </a:pathLst>
          </a:custGeom>
          <a:blipFill>
            <a:blip r:embed="rId5"/>
            <a:stretch>
              <a:fillRect l="-26934" t="-30150" r="-27295" b="-29776"/>
            </a:stretch>
          </a:blipFill>
        </p:spPr>
      </p:sp>
      <p:sp>
        <p:nvSpPr>
          <p:cNvPr id="18" name="TextBox 18"/>
          <p:cNvSpPr txBox="1"/>
          <p:nvPr/>
        </p:nvSpPr>
        <p:spPr>
          <a:xfrm>
            <a:off x="2133600" y="7954198"/>
            <a:ext cx="14701434" cy="963725"/>
          </a:xfrm>
          <a:prstGeom prst="rect">
            <a:avLst/>
          </a:prstGeom>
        </p:spPr>
        <p:txBody>
          <a:bodyPr lIns="0" tIns="0" rIns="0" bIns="0" rtlCol="0" anchor="t">
            <a:spAutoFit/>
          </a:bodyPr>
          <a:lstStyle/>
          <a:p>
            <a:pPr marL="0" lvl="0" indent="0" algn="ctr">
              <a:lnSpc>
                <a:spcPts val="7344"/>
              </a:lnSpc>
              <a:spcBef>
                <a:spcPct val="0"/>
              </a:spcBef>
            </a:pPr>
            <a:r>
              <a:rPr lang="en-US" sz="6000" dirty="0">
                <a:solidFill>
                  <a:schemeClr val="accent1"/>
                </a:solidFill>
                <a:latin typeface="Aran 500 Bold"/>
              </a:rPr>
              <a:t>Mathematical modeling and its application</a:t>
            </a:r>
          </a:p>
        </p:txBody>
      </p:sp>
      <p:grpSp>
        <p:nvGrpSpPr>
          <p:cNvPr id="19" name="Group 19"/>
          <p:cNvGrpSpPr/>
          <p:nvPr/>
        </p:nvGrpSpPr>
        <p:grpSpPr>
          <a:xfrm>
            <a:off x="1452966" y="6120199"/>
            <a:ext cx="14683013" cy="2670345"/>
            <a:chOff x="35995" y="681723"/>
            <a:chExt cx="17450638" cy="2831222"/>
          </a:xfrm>
        </p:grpSpPr>
        <p:sp>
          <p:nvSpPr>
            <p:cNvPr id="20" name="TextBox 20"/>
            <p:cNvSpPr txBox="1"/>
            <p:nvPr/>
          </p:nvSpPr>
          <p:spPr>
            <a:xfrm>
              <a:off x="3636083" y="993964"/>
              <a:ext cx="13850550" cy="2518981"/>
            </a:xfrm>
            <a:prstGeom prst="rect">
              <a:avLst/>
            </a:prstGeom>
          </p:spPr>
          <p:txBody>
            <a:bodyPr lIns="0" tIns="0" rIns="0" bIns="0" rtlCol="0" anchor="t">
              <a:spAutoFit/>
            </a:bodyPr>
            <a:lstStyle/>
            <a:p>
              <a:pPr algn="ctr">
                <a:lnSpc>
                  <a:spcPts val="7000"/>
                </a:lnSpc>
              </a:pPr>
              <a:r>
                <a:rPr lang="en-US" altLang="zh-CN" sz="9600" dirty="0">
                  <a:solidFill>
                    <a:srgbClr val="000000"/>
                  </a:solidFill>
                  <a:ea typeface="思源黑体 1 Bold"/>
                </a:rPr>
                <a:t>Excel</a:t>
              </a:r>
              <a:r>
                <a:rPr lang="zh-CN" altLang="en-US" sz="9600" dirty="0">
                  <a:solidFill>
                    <a:srgbClr val="000000"/>
                  </a:solidFill>
                  <a:ea typeface="思源黑体 1 Bold"/>
                </a:rPr>
                <a:t>处理数据的优点</a:t>
              </a:r>
              <a:endParaRPr lang="en-US" altLang="zh-CN" sz="9600" dirty="0">
                <a:solidFill>
                  <a:srgbClr val="000000"/>
                </a:solidFill>
                <a:ea typeface="思源黑体 1 Bold"/>
              </a:endParaRPr>
            </a:p>
          </p:txBody>
        </p:sp>
        <p:sp>
          <p:nvSpPr>
            <p:cNvPr id="21" name="TextBox 21"/>
            <p:cNvSpPr txBox="1"/>
            <p:nvPr/>
          </p:nvSpPr>
          <p:spPr>
            <a:xfrm>
              <a:off x="35995" y="681723"/>
              <a:ext cx="4470400" cy="1654299"/>
            </a:xfrm>
            <a:prstGeom prst="rect">
              <a:avLst/>
            </a:prstGeom>
          </p:spPr>
          <p:txBody>
            <a:bodyPr wrap="square" lIns="0" tIns="0" rIns="0" bIns="0" rtlCol="0" anchor="t">
              <a:spAutoFit/>
            </a:bodyPr>
            <a:lstStyle/>
            <a:p>
              <a:pPr marL="0" lvl="0" indent="0" algn="ctr">
                <a:lnSpc>
                  <a:spcPts val="8259"/>
                </a:lnSpc>
                <a:spcBef>
                  <a:spcPct val="0"/>
                </a:spcBef>
              </a:pPr>
              <a:r>
                <a:rPr lang="en-US" altLang="zh-CN" sz="11500" dirty="0">
                  <a:solidFill>
                    <a:srgbClr val="005CA3"/>
                  </a:solidFill>
                  <a:latin typeface="Aran 800 Bold"/>
                </a:rPr>
                <a:t>01 /</a:t>
              </a:r>
            </a:p>
          </p:txBody>
        </p:sp>
      </p:grpSp>
      <p:pic>
        <p:nvPicPr>
          <p:cNvPr id="22" name="图片 21">
            <a:extLst>
              <a:ext uri="{FF2B5EF4-FFF2-40B4-BE49-F238E27FC236}">
                <a16:creationId xmlns:a16="http://schemas.microsoft.com/office/drawing/2014/main" id="{E6B360B3-522D-9A7D-7E52-4A153E74C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5978" y="2524155"/>
            <a:ext cx="3596044" cy="3596044"/>
          </a:xfrm>
          <a:prstGeom prst="rect">
            <a:avLst/>
          </a:prstGeom>
        </p:spPr>
      </p:pic>
      <p:pic>
        <p:nvPicPr>
          <p:cNvPr id="73" name="音频 72">
            <a:hlinkClick r:id="" action="ppaction://media"/>
            <a:extLst>
              <a:ext uri="{FF2B5EF4-FFF2-40B4-BE49-F238E27FC236}">
                <a16:creationId xmlns:a16="http://schemas.microsoft.com/office/drawing/2014/main" id="{2B67C9A3-0CFE-5DC5-D2DC-5B8C4E19D9A9}"/>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88356" t="-196575" r="-388356" b="-196575"/>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1258"/>
    </mc:Choice>
    <mc:Fallback>
      <p:transition spd="slow" advTm="12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3"/>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1295400" y="2087541"/>
            <a:ext cx="15247395" cy="6111917"/>
            <a:chOff x="0" y="0"/>
            <a:chExt cx="1712719" cy="1940557"/>
          </a:xfrm>
          <a:solidFill>
            <a:srgbClr val="0070C0"/>
          </a:solidFill>
        </p:grpSpPr>
        <p:sp>
          <p:nvSpPr>
            <p:cNvPr id="3" name="Freeform 3"/>
            <p:cNvSpPr/>
            <p:nvPr/>
          </p:nvSpPr>
          <p:spPr>
            <a:xfrm>
              <a:off x="0" y="0"/>
              <a:ext cx="1712719" cy="1940557"/>
            </a:xfrm>
            <a:custGeom>
              <a:avLst/>
              <a:gdLst/>
              <a:ahLst/>
              <a:cxnLst/>
              <a:rect l="l" t="t" r="r" b="b"/>
              <a:pathLst>
                <a:path w="1712719" h="1940557">
                  <a:moveTo>
                    <a:pt x="0" y="0"/>
                  </a:moveTo>
                  <a:lnTo>
                    <a:pt x="1712719" y="0"/>
                  </a:lnTo>
                  <a:lnTo>
                    <a:pt x="1712719" y="1940557"/>
                  </a:lnTo>
                  <a:lnTo>
                    <a:pt x="0" y="1940557"/>
                  </a:lnTo>
                  <a:close/>
                </a:path>
              </a:pathLst>
            </a:custGeom>
            <a:grpFill/>
          </p:spPr>
        </p:sp>
        <p:sp>
          <p:nvSpPr>
            <p:cNvPr id="4" name="TextBox 4"/>
            <p:cNvSpPr txBox="1"/>
            <p:nvPr/>
          </p:nvSpPr>
          <p:spPr>
            <a:xfrm>
              <a:off x="0" y="-28575"/>
              <a:ext cx="812800" cy="841375"/>
            </a:xfrm>
            <a:prstGeom prst="rect">
              <a:avLst/>
            </a:prstGeom>
            <a:grpFill/>
          </p:spPr>
          <p:txBody>
            <a:bodyPr lIns="50800" tIns="50800" rIns="50800" bIns="50800" rtlCol="0" anchor="ctr"/>
            <a:lstStyle/>
            <a:p>
              <a:pPr algn="ctr">
                <a:lnSpc>
                  <a:spcPts val="2659"/>
                </a:lnSpc>
              </a:pPr>
              <a:endParaRPr/>
            </a:p>
          </p:txBody>
        </p:sp>
      </p:grpSp>
      <p:grpSp>
        <p:nvGrpSpPr>
          <p:cNvPr id="7" name="Group 7"/>
          <p:cNvGrpSpPr/>
          <p:nvPr/>
        </p:nvGrpSpPr>
        <p:grpSpPr>
          <a:xfrm>
            <a:off x="0" y="8975"/>
            <a:ext cx="18367387" cy="1701758"/>
            <a:chOff x="52924" y="11967"/>
            <a:chExt cx="24489849" cy="2269012"/>
          </a:xfrm>
        </p:grpSpPr>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423" t="91885"/>
            <a:stretch>
              <a:fillRect/>
            </a:stretch>
          </p:blipFill>
          <p:spPr>
            <a:xfrm>
              <a:off x="52924" y="21479"/>
              <a:ext cx="24489849" cy="1370277"/>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8393" t="91428" r="55465"/>
            <a:stretch>
              <a:fillRect/>
            </a:stretch>
          </p:blipFill>
          <p:spPr>
            <a:xfrm>
              <a:off x="6042805" y="11967"/>
              <a:ext cx="4509503" cy="1347056"/>
            </a:xfrm>
            <a:prstGeom prst="rect">
              <a:avLst/>
            </a:prstGeom>
          </p:spPr>
        </p:pic>
        <p:sp>
          <p:nvSpPr>
            <p:cNvPr id="13" name="Freeform 13"/>
            <p:cNvSpPr/>
            <p:nvPr/>
          </p:nvSpPr>
          <p:spPr>
            <a:xfrm>
              <a:off x="360804" y="153635"/>
              <a:ext cx="1063721" cy="1063722"/>
            </a:xfrm>
            <a:custGeom>
              <a:avLst/>
              <a:gdLst/>
              <a:ahLst/>
              <a:cxnLst/>
              <a:rect l="l" t="t" r="r" b="b"/>
              <a:pathLst>
                <a:path w="3784600" h="3784600">
                  <a:moveTo>
                    <a:pt x="1892300" y="0"/>
                  </a:moveTo>
                  <a:cubicBezTo>
                    <a:pt x="847090" y="0"/>
                    <a:pt x="0" y="847090"/>
                    <a:pt x="0" y="1892300"/>
                  </a:cubicBezTo>
                  <a:cubicBezTo>
                    <a:pt x="0" y="2937510"/>
                    <a:pt x="847090" y="3784600"/>
                    <a:pt x="1892300" y="3784600"/>
                  </a:cubicBezTo>
                  <a:cubicBezTo>
                    <a:pt x="2937510" y="3784600"/>
                    <a:pt x="3784600" y="2937510"/>
                    <a:pt x="3784600" y="1892300"/>
                  </a:cubicBezTo>
                  <a:cubicBezTo>
                    <a:pt x="3784600" y="847090"/>
                    <a:pt x="2937510" y="0"/>
                    <a:pt x="1892300" y="0"/>
                  </a:cubicBezTo>
                  <a:close/>
                  <a:moveTo>
                    <a:pt x="1892300" y="3553460"/>
                  </a:moveTo>
                  <a:cubicBezTo>
                    <a:pt x="974090" y="3553460"/>
                    <a:pt x="228600" y="2807970"/>
                    <a:pt x="228600" y="1889760"/>
                  </a:cubicBezTo>
                  <a:cubicBezTo>
                    <a:pt x="228600" y="971550"/>
                    <a:pt x="974090" y="226060"/>
                    <a:pt x="1892300" y="226060"/>
                  </a:cubicBezTo>
                  <a:cubicBezTo>
                    <a:pt x="2810510" y="226060"/>
                    <a:pt x="3556000" y="971550"/>
                    <a:pt x="3556000" y="1889760"/>
                  </a:cubicBezTo>
                  <a:cubicBezTo>
                    <a:pt x="3556000" y="2807970"/>
                    <a:pt x="2810510" y="3553460"/>
                    <a:pt x="1892300" y="3553460"/>
                  </a:cubicBezTo>
                  <a:close/>
                </a:path>
              </a:pathLst>
            </a:custGeom>
            <a:blipFill>
              <a:blip r:embed="rId8"/>
              <a:stretch>
                <a:fillRect l="-26934" t="-30150" r="-27295" b="-29776"/>
              </a:stretch>
            </a:blipFill>
          </p:spPr>
        </p:sp>
        <p:sp>
          <p:nvSpPr>
            <p:cNvPr id="14" name="TextBox 14"/>
            <p:cNvSpPr txBox="1"/>
            <p:nvPr/>
          </p:nvSpPr>
          <p:spPr>
            <a:xfrm>
              <a:off x="6162483" y="41903"/>
              <a:ext cx="4548899" cy="2239076"/>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优点</a:t>
              </a:r>
              <a:endParaRPr lang="en-US" altLang="zh-CN" sz="3200" dirty="0">
                <a:solidFill>
                  <a:schemeClr val="bg1"/>
                </a:solidFill>
                <a:ea typeface="思源黑体 1 Bold"/>
              </a:endParaRPr>
            </a:p>
            <a:p>
              <a:pPr algn="ctr">
                <a:lnSpc>
                  <a:spcPts val="7000"/>
                </a:lnSpc>
              </a:pPr>
              <a:endParaRPr lang="en-US" altLang="zh-CN" sz="3200" dirty="0">
                <a:solidFill>
                  <a:srgbClr val="000000"/>
                </a:solidFill>
                <a:ea typeface="思源黑体 1 Bold"/>
              </a:endParaRPr>
            </a:p>
          </p:txBody>
        </p:sp>
        <p:sp>
          <p:nvSpPr>
            <p:cNvPr id="15" name="TextBox 15"/>
            <p:cNvSpPr txBox="1"/>
            <p:nvPr/>
          </p:nvSpPr>
          <p:spPr>
            <a:xfrm>
              <a:off x="10720617" y="38008"/>
              <a:ext cx="4548899" cy="1039175"/>
            </a:xfrm>
            <a:prstGeom prst="rect">
              <a:avLst/>
            </a:prstGeom>
          </p:spPr>
          <p:txBody>
            <a:bodyPr lIns="0" tIns="0" rIns="0" bIns="0" rtlCol="0" anchor="t">
              <a:spAutoFit/>
            </a:bodyPr>
            <a:lstStyle/>
            <a:p>
              <a:pPr algn="ctr">
                <a:lnSpc>
                  <a:spcPts val="7000"/>
                </a:lnSpc>
              </a:pPr>
              <a:endParaRPr lang="en-US" altLang="zh-CN" sz="3200" dirty="0">
                <a:solidFill>
                  <a:schemeClr val="bg1"/>
                </a:solidFill>
                <a:ea typeface="思源黑体 1 Bold"/>
              </a:endParaRPr>
            </a:p>
          </p:txBody>
        </p:sp>
        <p:sp>
          <p:nvSpPr>
            <p:cNvPr id="16" name="TextBox 16"/>
            <p:cNvSpPr txBox="1"/>
            <p:nvPr/>
          </p:nvSpPr>
          <p:spPr>
            <a:xfrm>
              <a:off x="15134013" y="19312"/>
              <a:ext cx="4548899" cy="1039175"/>
            </a:xfrm>
            <a:prstGeom prst="rect">
              <a:avLst/>
            </a:prstGeom>
          </p:spPr>
          <p:txBody>
            <a:bodyPr lIns="0" tIns="0" rIns="0" bIns="0" rtlCol="0" anchor="t">
              <a:spAutoFit/>
            </a:bodyPr>
            <a:lstStyle/>
            <a:p>
              <a:pPr algn="ctr">
                <a:lnSpc>
                  <a:spcPts val="7000"/>
                </a:lnSpc>
              </a:pPr>
              <a:endParaRPr lang="en-US" altLang="zh-CN" sz="3200" dirty="0">
                <a:solidFill>
                  <a:schemeClr val="bg1"/>
                </a:solidFill>
                <a:ea typeface="思源黑体 1 Bold"/>
              </a:endParaRPr>
            </a:p>
          </p:txBody>
        </p:sp>
        <p:sp>
          <p:nvSpPr>
            <p:cNvPr id="17" name="TextBox 17"/>
            <p:cNvSpPr txBox="1"/>
            <p:nvPr/>
          </p:nvSpPr>
          <p:spPr>
            <a:xfrm>
              <a:off x="19682912" y="64012"/>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普通应用</a:t>
              </a:r>
              <a:endParaRPr lang="en-US" altLang="zh-CN" sz="3200" dirty="0">
                <a:solidFill>
                  <a:schemeClr val="bg1"/>
                </a:solidFill>
                <a:ea typeface="思源黑体 1 Bold"/>
              </a:endParaRPr>
            </a:p>
          </p:txBody>
        </p:sp>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5139"/>
            <a:stretch>
              <a:fillRect/>
            </a:stretch>
          </p:blipFill>
          <p:spPr>
            <a:xfrm rot="16200000">
              <a:off x="8139518" y="1016476"/>
              <a:ext cx="480547" cy="740796"/>
            </a:xfrm>
            <a:prstGeom prst="rect">
              <a:avLst/>
            </a:prstGeom>
          </p:spPr>
        </p:pic>
      </p:grpSp>
      <p:grpSp>
        <p:nvGrpSpPr>
          <p:cNvPr id="26" name="Group 26"/>
          <p:cNvGrpSpPr/>
          <p:nvPr/>
        </p:nvGrpSpPr>
        <p:grpSpPr>
          <a:xfrm>
            <a:off x="1833840" y="2453324"/>
            <a:ext cx="14115703" cy="4672129"/>
            <a:chOff x="44092" y="-249298"/>
            <a:chExt cx="7340932" cy="3548755"/>
          </a:xfrm>
        </p:grpSpPr>
        <p:sp>
          <p:nvSpPr>
            <p:cNvPr id="27" name="TextBox 27"/>
            <p:cNvSpPr txBox="1"/>
            <p:nvPr/>
          </p:nvSpPr>
          <p:spPr>
            <a:xfrm>
              <a:off x="44092" y="-249298"/>
              <a:ext cx="7340932" cy="647360"/>
            </a:xfrm>
            <a:prstGeom prst="rect">
              <a:avLst/>
            </a:prstGeom>
          </p:spPr>
          <p:txBody>
            <a:bodyPr lIns="0" tIns="0" rIns="0" bIns="0" rtlCol="0" anchor="t">
              <a:spAutoFit/>
            </a:bodyPr>
            <a:lstStyle/>
            <a:p>
              <a:pPr algn="ctr">
                <a:lnSpc>
                  <a:spcPts val="7000"/>
                </a:lnSpc>
              </a:pPr>
              <a:r>
                <a:rPr lang="en-US" altLang="zh-CN" sz="5400" dirty="0">
                  <a:solidFill>
                    <a:srgbClr val="000000"/>
                  </a:solidFill>
                  <a:ea typeface="思源黑体 1 Bold"/>
                </a:rPr>
                <a:t>Excel</a:t>
              </a:r>
              <a:r>
                <a:rPr lang="zh-CN" altLang="en-US" sz="5400" dirty="0">
                  <a:solidFill>
                    <a:srgbClr val="000000"/>
                  </a:solidFill>
                  <a:ea typeface="思源黑体 1 Bold"/>
                </a:rPr>
                <a:t>处理数据的优点</a:t>
              </a:r>
              <a:endParaRPr lang="en-US" altLang="zh-CN" sz="5400" dirty="0">
                <a:solidFill>
                  <a:srgbClr val="000000"/>
                </a:solidFill>
                <a:ea typeface="思源黑体 1 Bold"/>
              </a:endParaRPr>
            </a:p>
          </p:txBody>
        </p:sp>
        <p:sp>
          <p:nvSpPr>
            <p:cNvPr id="28" name="TextBox 28"/>
            <p:cNvSpPr txBox="1"/>
            <p:nvPr/>
          </p:nvSpPr>
          <p:spPr>
            <a:xfrm>
              <a:off x="44092" y="1008859"/>
              <a:ext cx="7340932" cy="2290598"/>
            </a:xfrm>
            <a:prstGeom prst="rect">
              <a:avLst/>
            </a:prstGeom>
          </p:spPr>
          <p:txBody>
            <a:bodyPr lIns="0" tIns="0" rIns="0" bIns="0" rtlCol="0" anchor="t">
              <a:spAutoFit/>
            </a:bodyPr>
            <a:lstStyle/>
            <a:p>
              <a:pPr algn="just">
                <a:lnSpc>
                  <a:spcPts val="4800"/>
                </a:lnSpc>
              </a:pPr>
              <a:r>
                <a:rPr lang="zh-CN" altLang="en-US" sz="3000" dirty="0">
                  <a:solidFill>
                    <a:schemeClr val="bg1"/>
                  </a:solidFill>
                  <a:latin typeface="思源黑体 1 Bold" panose="02010600030101010101" charset="-122"/>
                  <a:ea typeface="思源黑体 1 Bold" panose="02010600030101010101" charset="-122"/>
                </a:rPr>
                <a:t>在数学建模中，很多时候需要对数据进行预处理，通常我们会用到</a:t>
              </a:r>
              <a:r>
                <a:rPr lang="en-US" altLang="zh-CN" sz="3000" dirty="0">
                  <a:solidFill>
                    <a:schemeClr val="bg1"/>
                  </a:solidFill>
                  <a:latin typeface="思源黑体 1 Bold" panose="02010600030101010101" charset="-122"/>
                  <a:ea typeface="思源黑体 1 Bold" panose="02010600030101010101" charset="-122"/>
                </a:rPr>
                <a:t>excel</a:t>
              </a:r>
              <a:r>
                <a:rPr lang="zh-CN" altLang="en-US" sz="3000" dirty="0">
                  <a:solidFill>
                    <a:schemeClr val="bg1"/>
                  </a:solidFill>
                  <a:latin typeface="思源黑体 1 Bold" panose="02010600030101010101" charset="-122"/>
                  <a:ea typeface="思源黑体 1 Bold" panose="02010600030101010101" charset="-122"/>
                </a:rPr>
                <a:t>。在之后绘图过程中，可能大家会将数据导入</a:t>
              </a:r>
              <a:r>
                <a:rPr lang="en-US" altLang="zh-CN" sz="3000" dirty="0" err="1">
                  <a:solidFill>
                    <a:schemeClr val="bg1"/>
                  </a:solidFill>
                  <a:latin typeface="思源黑体 1 Bold" panose="02010600030101010101" charset="-122"/>
                  <a:ea typeface="思源黑体 1 Bold" panose="02010600030101010101" charset="-122"/>
                </a:rPr>
                <a:t>matlab</a:t>
              </a:r>
              <a:r>
                <a:rPr lang="zh-CN" altLang="en-US" sz="3000" dirty="0">
                  <a:solidFill>
                    <a:schemeClr val="bg1"/>
                  </a:solidFill>
                  <a:latin typeface="思源黑体 1 Bold" panose="02010600030101010101" charset="-122"/>
                  <a:ea typeface="思源黑体 1 Bold" panose="02010600030101010101" charset="-122"/>
                </a:rPr>
                <a:t>，然后进行数据可视化，但是这样较麻烦，有些时候会不必要的占用比赛的宝贵时间。而在</a:t>
              </a:r>
              <a:r>
                <a:rPr lang="en-US" altLang="zh-CN" sz="3000" dirty="0">
                  <a:solidFill>
                    <a:schemeClr val="bg1"/>
                  </a:solidFill>
                  <a:latin typeface="思源黑体 1 Bold" panose="02010600030101010101" charset="-122"/>
                  <a:ea typeface="思源黑体 1 Bold" panose="02010600030101010101" charset="-122"/>
                </a:rPr>
                <a:t>excel</a:t>
              </a:r>
              <a:r>
                <a:rPr lang="zh-CN" altLang="en-US" sz="3000" dirty="0">
                  <a:solidFill>
                    <a:schemeClr val="bg1"/>
                  </a:solidFill>
                  <a:latin typeface="思源黑体 1 Bold" panose="02010600030101010101" charset="-122"/>
                  <a:ea typeface="思源黑体 1 Bold" panose="02010600030101010101" charset="-122"/>
                </a:rPr>
                <a:t>自带的功能中其实就能做到数据可视化，当你熟悉了</a:t>
              </a:r>
              <a:r>
                <a:rPr lang="en-US" altLang="zh-CN" sz="3000" dirty="0">
                  <a:solidFill>
                    <a:schemeClr val="bg1"/>
                  </a:solidFill>
                  <a:latin typeface="思源黑体 1 Bold" panose="02010600030101010101" charset="-122"/>
                  <a:ea typeface="思源黑体 1 Bold" panose="02010600030101010101" charset="-122"/>
                </a:rPr>
                <a:t>excel</a:t>
              </a:r>
              <a:r>
                <a:rPr lang="zh-CN" altLang="en-US" sz="3000" dirty="0">
                  <a:solidFill>
                    <a:schemeClr val="bg1"/>
                  </a:solidFill>
                  <a:latin typeface="思源黑体 1 Bold" panose="02010600030101010101" charset="-122"/>
                  <a:ea typeface="思源黑体 1 Bold" panose="02010600030101010101" charset="-122"/>
                </a:rPr>
                <a:t>后，他将会成为你在数学建模中的尚方宝剑，带领你夺得桂冠。</a:t>
              </a:r>
              <a:endParaRPr lang="en-US" sz="3000" dirty="0">
                <a:solidFill>
                  <a:schemeClr val="bg1"/>
                </a:solidFill>
                <a:latin typeface="思源黑体 1 Bold" panose="02010600030101010101" charset="-122"/>
                <a:ea typeface="思源黑体 1 Bold" panose="02010600030101010101" charset="-122"/>
              </a:endParaRPr>
            </a:p>
          </p:txBody>
        </p:sp>
      </p:grpSp>
      <p:pic>
        <p:nvPicPr>
          <p:cNvPr id="32" name="图片 31">
            <a:extLst>
              <a:ext uri="{FF2B5EF4-FFF2-40B4-BE49-F238E27FC236}">
                <a16:creationId xmlns:a16="http://schemas.microsoft.com/office/drawing/2014/main" id="{CAA0BDB7-90CB-2301-D4F0-61D8266513A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4446" y="64392"/>
            <a:ext cx="1007918" cy="1007918"/>
          </a:xfrm>
          <a:prstGeom prst="rect">
            <a:avLst/>
          </a:prstGeom>
        </p:spPr>
      </p:pic>
      <p:sp>
        <p:nvSpPr>
          <p:cNvPr id="5" name="TextBox 10">
            <a:extLst>
              <a:ext uri="{FF2B5EF4-FFF2-40B4-BE49-F238E27FC236}">
                <a16:creationId xmlns:a16="http://schemas.microsoft.com/office/drawing/2014/main" id="{9BCCB9CC-8D35-4AAD-107E-1549AB4AA8D2}"/>
              </a:ext>
            </a:extLst>
          </p:cNvPr>
          <p:cNvSpPr txBox="1"/>
          <p:nvPr/>
        </p:nvSpPr>
        <p:spPr>
          <a:xfrm>
            <a:off x="1017926" y="280904"/>
            <a:ext cx="3327749" cy="512961"/>
          </a:xfrm>
          <a:prstGeom prst="rect">
            <a:avLst/>
          </a:prstGeom>
        </p:spPr>
        <p:txBody>
          <a:bodyPr lIns="0" tIns="0" rIns="0" bIns="0" rtlCol="0" anchor="t">
            <a:spAutoFit/>
          </a:bodyPr>
          <a:lstStyle/>
          <a:p>
            <a:pPr marL="0" lvl="0" indent="0" algn="ctr">
              <a:lnSpc>
                <a:spcPts val="3995"/>
              </a:lnSpc>
              <a:spcBef>
                <a:spcPct val="0"/>
              </a:spcBef>
            </a:pPr>
            <a:r>
              <a:rPr lang="zh-CN" altLang="en-US" sz="3699" dirty="0">
                <a:solidFill>
                  <a:schemeClr val="bg1"/>
                </a:solidFill>
                <a:latin typeface="楷体" panose="02010609060101010101" pitchFamily="49" charset="-122"/>
                <a:ea typeface="楷体" panose="02010609060101010101" pitchFamily="49" charset="-122"/>
              </a:rPr>
              <a:t>数学建模协会</a:t>
            </a:r>
            <a:endParaRPr lang="en-US" sz="3699" dirty="0">
              <a:solidFill>
                <a:schemeClr val="bg1"/>
              </a:solidFill>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E9FC0843-BA0B-F74D-40CA-42CBA67E83A7}"/>
              </a:ext>
            </a:extLst>
          </p:cNvPr>
          <p:cNvSpPr txBox="1"/>
          <p:nvPr/>
        </p:nvSpPr>
        <p:spPr>
          <a:xfrm>
            <a:off x="9144000" y="-17661"/>
            <a:ext cx="3411674" cy="871713"/>
          </a:xfrm>
          <a:prstGeom prst="rect">
            <a:avLst/>
          </a:prstGeom>
          <a:noFill/>
        </p:spPr>
        <p:txBody>
          <a:bodyPr wrap="square" rtlCol="0">
            <a:spAutoFit/>
          </a:bodyPr>
          <a:lstStyle/>
          <a:p>
            <a:pPr algn="ctr">
              <a:lnSpc>
                <a:spcPts val="7000"/>
              </a:lnSpc>
            </a:pPr>
            <a:r>
              <a:rPr lang="zh-CN" altLang="en-US" sz="3200" dirty="0">
                <a:solidFill>
                  <a:schemeClr val="bg1"/>
                </a:solidFill>
                <a:ea typeface="思源黑体 1 Bold"/>
              </a:rPr>
              <a:t>类型介绍</a:t>
            </a:r>
            <a:endParaRPr lang="en-US" altLang="zh-CN" sz="3200" dirty="0">
              <a:solidFill>
                <a:schemeClr val="bg1"/>
              </a:solidFill>
              <a:ea typeface="思源黑体 1 Bold"/>
            </a:endParaRPr>
          </a:p>
        </p:txBody>
      </p:sp>
      <p:pic>
        <p:nvPicPr>
          <p:cNvPr id="84" name="音频 83">
            <a:hlinkClick r:id="" action="ppaction://media"/>
            <a:extLst>
              <a:ext uri="{FF2B5EF4-FFF2-40B4-BE49-F238E27FC236}">
                <a16:creationId xmlns:a16="http://schemas.microsoft.com/office/drawing/2014/main" id="{12B9616A-3E29-73C3-DCE8-722DD775D7FC}"/>
              </a:ext>
            </a:extLst>
          </p:cNvPr>
          <p:cNvPicPr>
            <a:picLocks noChangeAspect="1"/>
          </p:cNvPicPr>
          <p:nvPr>
            <a:audioFile r:link="rId2"/>
            <p:extLst>
              <p:ext uri="{DAA4B4D4-6D71-4841-9C94-3DE7FCFB9230}">
                <p14:media xmlns:p14="http://schemas.microsoft.com/office/powerpoint/2010/main" r:embed="rId1"/>
              </p:ext>
            </p:extLst>
          </p:nvPr>
        </p:nvPicPr>
        <p:blipFill>
          <a:blip r:embed="rId12"/>
          <a:srcRect l="-388356" t="-196575" r="-388356" b="-196575"/>
          <a:stretch>
            <a:fillRect/>
          </a:stretch>
        </p:blipFill>
        <p:spPr>
          <a:xfrm>
            <a:off x="14478000" y="8143875"/>
            <a:ext cx="3048000" cy="1714500"/>
          </a:xfrm>
          <a:prstGeom prst="rect">
            <a:avLst/>
          </a:prstGeom>
        </p:spPr>
      </p:pic>
    </p:spTree>
  </p:cSld>
  <p:clrMapOvr>
    <a:masterClrMapping/>
  </p:clrMapOvr>
  <mc:AlternateContent xmlns:mc="http://schemas.openxmlformats.org/markup-compatibility/2006">
    <mc:Choice xmlns:p14="http://schemas.microsoft.com/office/powerpoint/2010/main" Requires="p14">
      <p:transition spd="slow" p14:dur="2000" advTm="36671"/>
    </mc:Choice>
    <mc:Fallback>
      <p:transition spd="slow" advTm="3667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8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84"/>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24200" y="-2130287"/>
            <a:ext cx="24002691" cy="6818339"/>
            <a:chOff x="549163" y="2811031"/>
            <a:chExt cx="32003588" cy="9091118"/>
          </a:xfrm>
        </p:grpSpPr>
        <p:grpSp>
          <p:nvGrpSpPr>
            <p:cNvPr id="3" name="Group 3"/>
            <p:cNvGrpSpPr>
              <a:grpSpLocks noChangeAspect="1"/>
            </p:cNvGrpSpPr>
            <p:nvPr/>
          </p:nvGrpSpPr>
          <p:grpSpPr>
            <a:xfrm rot="594667">
              <a:off x="549164" y="2811031"/>
              <a:ext cx="32003587" cy="9001009"/>
              <a:chOff x="0" y="0"/>
              <a:chExt cx="6307877" cy="1774091"/>
            </a:xfrm>
          </p:grpSpPr>
          <p:sp>
            <p:nvSpPr>
              <p:cNvPr id="4" name="Freeform 4"/>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2154F3">
                  <a:alpha val="24706"/>
                </a:srgbClr>
              </a:solidFill>
            </p:spPr>
          </p:sp>
          <p:sp>
            <p:nvSpPr>
              <p:cNvPr id="5" name="Freeform 5"/>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solidFill>
              <a:ln w="12700">
                <a:solidFill>
                  <a:srgbClr val="000000"/>
                </a:solidFill>
              </a:ln>
            </p:spPr>
          </p:sp>
        </p:grpSp>
        <p:grpSp>
          <p:nvGrpSpPr>
            <p:cNvPr id="6" name="Group 6"/>
            <p:cNvGrpSpPr>
              <a:grpSpLocks noChangeAspect="1"/>
            </p:cNvGrpSpPr>
            <p:nvPr/>
          </p:nvGrpSpPr>
          <p:grpSpPr>
            <a:xfrm rot="-623156">
              <a:off x="549163" y="2811031"/>
              <a:ext cx="32003587" cy="9001009"/>
              <a:chOff x="0" y="0"/>
              <a:chExt cx="6307877" cy="1774091"/>
            </a:xfrm>
          </p:grpSpPr>
          <p:sp>
            <p:nvSpPr>
              <p:cNvPr id="7" name="Freeform 7"/>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2154F3">
                  <a:alpha val="24706"/>
                </a:srgbClr>
              </a:solidFill>
            </p:spPr>
          </p:sp>
          <p:sp>
            <p:nvSpPr>
              <p:cNvPr id="8" name="Freeform 8"/>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solidFill>
              <a:ln w="12700">
                <a:solidFill>
                  <a:srgbClr val="000000"/>
                </a:solidFill>
              </a:ln>
            </p:spPr>
          </p:sp>
        </p:grpSp>
        <p:grpSp>
          <p:nvGrpSpPr>
            <p:cNvPr id="9" name="Group 9"/>
            <p:cNvGrpSpPr>
              <a:grpSpLocks noChangeAspect="1"/>
            </p:cNvGrpSpPr>
            <p:nvPr/>
          </p:nvGrpSpPr>
          <p:grpSpPr>
            <a:xfrm>
              <a:off x="4358957" y="5028327"/>
              <a:ext cx="24383999" cy="6858000"/>
              <a:chOff x="0" y="0"/>
              <a:chExt cx="6307877" cy="1774091"/>
            </a:xfrm>
          </p:grpSpPr>
          <p:sp>
            <p:nvSpPr>
              <p:cNvPr id="10" name="Freeform 10"/>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94D669"/>
              </a:solidFill>
            </p:spPr>
          </p:sp>
          <p:sp>
            <p:nvSpPr>
              <p:cNvPr id="11" name="Freeform 11"/>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blipFill>
                <a:blip r:embed="rId4"/>
                <a:stretch>
                  <a:fillRect t="-231947" b="-23607"/>
                </a:stretch>
              </a:blipFill>
            </p:spPr>
          </p:sp>
        </p:grpSp>
        <p:grpSp>
          <p:nvGrpSpPr>
            <p:cNvPr id="12" name="Group 12"/>
            <p:cNvGrpSpPr>
              <a:grpSpLocks noChangeAspect="1"/>
            </p:cNvGrpSpPr>
            <p:nvPr/>
          </p:nvGrpSpPr>
          <p:grpSpPr>
            <a:xfrm>
              <a:off x="4358958" y="5028327"/>
              <a:ext cx="24397347" cy="6873822"/>
              <a:chOff x="0" y="0"/>
              <a:chExt cx="6311330" cy="1778184"/>
            </a:xfrm>
          </p:grpSpPr>
          <p:sp>
            <p:nvSpPr>
              <p:cNvPr id="13" name="Freeform 13"/>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alpha val="49804"/>
                </a:srgbClr>
              </a:solidFill>
            </p:spPr>
          </p:sp>
          <p:sp>
            <p:nvSpPr>
              <p:cNvPr id="14" name="Freeform 14"/>
              <p:cNvSpPr/>
              <p:nvPr/>
            </p:nvSpPr>
            <p:spPr>
              <a:xfrm>
                <a:off x="3453" y="4093"/>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alpha val="49804"/>
                </a:srgbClr>
              </a:solidFill>
              <a:ln w="12700">
                <a:solidFill>
                  <a:srgbClr val="000000"/>
                </a:solidFill>
              </a:ln>
            </p:spPr>
          </p:sp>
        </p:grpSp>
      </p:grpSp>
      <p:sp>
        <p:nvSpPr>
          <p:cNvPr id="17" name="Freeform 17"/>
          <p:cNvSpPr/>
          <p:nvPr/>
        </p:nvSpPr>
        <p:spPr>
          <a:xfrm>
            <a:off x="7516351" y="2687828"/>
            <a:ext cx="3255297" cy="3255297"/>
          </a:xfrm>
          <a:custGeom>
            <a:avLst/>
            <a:gdLst/>
            <a:ahLst/>
            <a:cxnLst/>
            <a:rect l="l" t="t" r="r" b="b"/>
            <a:pathLst>
              <a:path w="3784600" h="3784600">
                <a:moveTo>
                  <a:pt x="1892300" y="0"/>
                </a:moveTo>
                <a:cubicBezTo>
                  <a:pt x="847090" y="0"/>
                  <a:pt x="0" y="847090"/>
                  <a:pt x="0" y="1892300"/>
                </a:cubicBezTo>
                <a:cubicBezTo>
                  <a:pt x="0" y="2937510"/>
                  <a:pt x="847090" y="3784600"/>
                  <a:pt x="1892300" y="3784600"/>
                </a:cubicBezTo>
                <a:cubicBezTo>
                  <a:pt x="2937510" y="3784600"/>
                  <a:pt x="3784600" y="2937510"/>
                  <a:pt x="3784600" y="1892300"/>
                </a:cubicBezTo>
                <a:cubicBezTo>
                  <a:pt x="3784600" y="847090"/>
                  <a:pt x="2937510" y="0"/>
                  <a:pt x="1892300" y="0"/>
                </a:cubicBezTo>
                <a:close/>
                <a:moveTo>
                  <a:pt x="1892300" y="3553460"/>
                </a:moveTo>
                <a:cubicBezTo>
                  <a:pt x="974090" y="3553460"/>
                  <a:pt x="228600" y="2807970"/>
                  <a:pt x="228600" y="1889760"/>
                </a:cubicBezTo>
                <a:cubicBezTo>
                  <a:pt x="228600" y="971550"/>
                  <a:pt x="974090" y="226060"/>
                  <a:pt x="1892300" y="226060"/>
                </a:cubicBezTo>
                <a:cubicBezTo>
                  <a:pt x="2810510" y="226060"/>
                  <a:pt x="3556000" y="971550"/>
                  <a:pt x="3556000" y="1889760"/>
                </a:cubicBezTo>
                <a:cubicBezTo>
                  <a:pt x="3556000" y="2807970"/>
                  <a:pt x="2810510" y="3553460"/>
                  <a:pt x="1892300" y="3553460"/>
                </a:cubicBezTo>
                <a:close/>
              </a:path>
            </a:pathLst>
          </a:custGeom>
          <a:blipFill>
            <a:blip r:embed="rId5"/>
            <a:stretch>
              <a:fillRect l="-26934" t="-30150" r="-27295" b="-29776"/>
            </a:stretch>
          </a:blipFill>
        </p:spPr>
      </p:sp>
      <p:sp>
        <p:nvSpPr>
          <p:cNvPr id="18" name="TextBox 18"/>
          <p:cNvSpPr txBox="1"/>
          <p:nvPr/>
        </p:nvSpPr>
        <p:spPr>
          <a:xfrm>
            <a:off x="2133600" y="7954198"/>
            <a:ext cx="14701434" cy="963725"/>
          </a:xfrm>
          <a:prstGeom prst="rect">
            <a:avLst/>
          </a:prstGeom>
        </p:spPr>
        <p:txBody>
          <a:bodyPr lIns="0" tIns="0" rIns="0" bIns="0" rtlCol="0" anchor="t">
            <a:spAutoFit/>
          </a:bodyPr>
          <a:lstStyle/>
          <a:p>
            <a:pPr marL="0" lvl="0" indent="0" algn="ctr">
              <a:lnSpc>
                <a:spcPts val="7344"/>
              </a:lnSpc>
              <a:spcBef>
                <a:spcPct val="0"/>
              </a:spcBef>
            </a:pPr>
            <a:r>
              <a:rPr lang="en-US" sz="6000" dirty="0">
                <a:solidFill>
                  <a:schemeClr val="accent1"/>
                </a:solidFill>
                <a:latin typeface="Aran 500 Bold"/>
              </a:rPr>
              <a:t>Mathematical model</a:t>
            </a:r>
          </a:p>
        </p:txBody>
      </p:sp>
      <p:grpSp>
        <p:nvGrpSpPr>
          <p:cNvPr id="19" name="Group 19"/>
          <p:cNvGrpSpPr/>
          <p:nvPr/>
        </p:nvGrpSpPr>
        <p:grpSpPr>
          <a:xfrm>
            <a:off x="4953000" y="6728742"/>
            <a:ext cx="10692713" cy="1240724"/>
            <a:chOff x="2575995" y="763875"/>
            <a:chExt cx="14256950" cy="1654299"/>
          </a:xfrm>
        </p:grpSpPr>
        <p:sp>
          <p:nvSpPr>
            <p:cNvPr id="20" name="TextBox 20"/>
            <p:cNvSpPr txBox="1"/>
            <p:nvPr/>
          </p:nvSpPr>
          <p:spPr>
            <a:xfrm>
              <a:off x="2982395" y="951783"/>
              <a:ext cx="13850550" cy="1322071"/>
            </a:xfrm>
            <a:prstGeom prst="rect">
              <a:avLst/>
            </a:prstGeom>
          </p:spPr>
          <p:txBody>
            <a:bodyPr lIns="0" tIns="0" rIns="0" bIns="0" rtlCol="0" anchor="t">
              <a:spAutoFit/>
            </a:bodyPr>
            <a:lstStyle/>
            <a:p>
              <a:pPr algn="ctr">
                <a:lnSpc>
                  <a:spcPts val="7000"/>
                </a:lnSpc>
              </a:pPr>
              <a:r>
                <a:rPr lang="zh-CN" altLang="en-US" sz="9600" dirty="0">
                  <a:solidFill>
                    <a:srgbClr val="000000"/>
                  </a:solidFill>
                  <a:ea typeface="思源黑体 1 Bold"/>
                </a:rPr>
                <a:t>类型介绍</a:t>
              </a:r>
              <a:endParaRPr lang="en-US" altLang="zh-CN" sz="9600" dirty="0">
                <a:solidFill>
                  <a:srgbClr val="000000"/>
                </a:solidFill>
                <a:ea typeface="思源黑体 1 Bold"/>
              </a:endParaRPr>
            </a:p>
          </p:txBody>
        </p:sp>
        <p:sp>
          <p:nvSpPr>
            <p:cNvPr id="21" name="TextBox 21"/>
            <p:cNvSpPr txBox="1"/>
            <p:nvPr/>
          </p:nvSpPr>
          <p:spPr>
            <a:xfrm>
              <a:off x="2575995" y="763875"/>
              <a:ext cx="4470400" cy="1654299"/>
            </a:xfrm>
            <a:prstGeom prst="rect">
              <a:avLst/>
            </a:prstGeom>
          </p:spPr>
          <p:txBody>
            <a:bodyPr wrap="square" lIns="0" tIns="0" rIns="0" bIns="0" rtlCol="0" anchor="t">
              <a:spAutoFit/>
            </a:bodyPr>
            <a:lstStyle/>
            <a:p>
              <a:pPr marL="0" lvl="0" indent="0" algn="ctr">
                <a:lnSpc>
                  <a:spcPts val="8259"/>
                </a:lnSpc>
                <a:spcBef>
                  <a:spcPct val="0"/>
                </a:spcBef>
              </a:pPr>
              <a:r>
                <a:rPr lang="en-US" altLang="zh-CN" sz="11500" dirty="0">
                  <a:solidFill>
                    <a:srgbClr val="005CA3"/>
                  </a:solidFill>
                  <a:latin typeface="Aran 800 Bold"/>
                </a:rPr>
                <a:t>02 /</a:t>
              </a:r>
            </a:p>
          </p:txBody>
        </p:sp>
      </p:grpSp>
      <p:pic>
        <p:nvPicPr>
          <p:cNvPr id="22" name="图片 21">
            <a:extLst>
              <a:ext uri="{FF2B5EF4-FFF2-40B4-BE49-F238E27FC236}">
                <a16:creationId xmlns:a16="http://schemas.microsoft.com/office/drawing/2014/main" id="{E6B360B3-522D-9A7D-7E52-4A153E74C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5978" y="2524155"/>
            <a:ext cx="3596044" cy="3596044"/>
          </a:xfrm>
          <a:prstGeom prst="rect">
            <a:avLst/>
          </a:prstGeom>
        </p:spPr>
      </p:pic>
      <p:pic>
        <p:nvPicPr>
          <p:cNvPr id="55" name="音频 54">
            <a:hlinkClick r:id="" action="ppaction://media"/>
            <a:extLst>
              <a:ext uri="{FF2B5EF4-FFF2-40B4-BE49-F238E27FC236}">
                <a16:creationId xmlns:a16="http://schemas.microsoft.com/office/drawing/2014/main" id="{02D101D5-B239-39F8-B6D7-A65BA3914A2F}"/>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88356" t="-196575" r="-388356" b="-196575"/>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4028531409"/>
      </p:ext>
    </p:extLst>
  </p:cSld>
  <p:clrMapOvr>
    <a:masterClrMapping/>
  </p:clrMapOvr>
  <mc:AlternateContent xmlns:mc="http://schemas.openxmlformats.org/markup-compatibility/2006">
    <mc:Choice xmlns:p14="http://schemas.microsoft.com/office/powerpoint/2010/main" Requires="p14">
      <p:transition spd="slow" p14:dur="2000" advTm="4695"/>
    </mc:Choice>
    <mc:Fallback>
      <p:transition spd="slow" advTm="469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5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55"/>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129518" y="75412"/>
            <a:ext cx="18367387" cy="1696249"/>
            <a:chOff x="52924" y="19312"/>
            <a:chExt cx="24489849" cy="2261667"/>
          </a:xfrm>
        </p:grpSpPr>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423" t="91885"/>
            <a:stretch>
              <a:fillRect/>
            </a:stretch>
          </p:blipFill>
          <p:spPr>
            <a:xfrm>
              <a:off x="52924" y="21479"/>
              <a:ext cx="24489849" cy="1370277"/>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8393" t="91428" r="55465"/>
            <a:stretch>
              <a:fillRect/>
            </a:stretch>
          </p:blipFill>
          <p:spPr>
            <a:xfrm>
              <a:off x="11821949" y="19312"/>
              <a:ext cx="4509503" cy="1347056"/>
            </a:xfrm>
            <a:prstGeom prst="rect">
              <a:avLst/>
            </a:prstGeom>
          </p:spPr>
        </p:pic>
        <p:sp>
          <p:nvSpPr>
            <p:cNvPr id="13" name="Freeform 13"/>
            <p:cNvSpPr/>
            <p:nvPr/>
          </p:nvSpPr>
          <p:spPr>
            <a:xfrm>
              <a:off x="360804" y="153635"/>
              <a:ext cx="1063721" cy="1063722"/>
            </a:xfrm>
            <a:custGeom>
              <a:avLst/>
              <a:gdLst/>
              <a:ahLst/>
              <a:cxnLst/>
              <a:rect l="l" t="t" r="r" b="b"/>
              <a:pathLst>
                <a:path w="3784600" h="3784600">
                  <a:moveTo>
                    <a:pt x="1892300" y="0"/>
                  </a:moveTo>
                  <a:cubicBezTo>
                    <a:pt x="847090" y="0"/>
                    <a:pt x="0" y="847090"/>
                    <a:pt x="0" y="1892300"/>
                  </a:cubicBezTo>
                  <a:cubicBezTo>
                    <a:pt x="0" y="2937510"/>
                    <a:pt x="847090" y="3784600"/>
                    <a:pt x="1892300" y="3784600"/>
                  </a:cubicBezTo>
                  <a:cubicBezTo>
                    <a:pt x="2937510" y="3784600"/>
                    <a:pt x="3784600" y="2937510"/>
                    <a:pt x="3784600" y="1892300"/>
                  </a:cubicBezTo>
                  <a:cubicBezTo>
                    <a:pt x="3784600" y="847090"/>
                    <a:pt x="2937510" y="0"/>
                    <a:pt x="1892300" y="0"/>
                  </a:cubicBezTo>
                  <a:close/>
                  <a:moveTo>
                    <a:pt x="1892300" y="3553460"/>
                  </a:moveTo>
                  <a:cubicBezTo>
                    <a:pt x="974090" y="3553460"/>
                    <a:pt x="228600" y="2807970"/>
                    <a:pt x="228600" y="1889760"/>
                  </a:cubicBezTo>
                  <a:cubicBezTo>
                    <a:pt x="228600" y="971550"/>
                    <a:pt x="974090" y="226060"/>
                    <a:pt x="1892300" y="226060"/>
                  </a:cubicBezTo>
                  <a:cubicBezTo>
                    <a:pt x="2810510" y="226060"/>
                    <a:pt x="3556000" y="971550"/>
                    <a:pt x="3556000" y="1889760"/>
                  </a:cubicBezTo>
                  <a:cubicBezTo>
                    <a:pt x="3556000" y="2807970"/>
                    <a:pt x="2810510" y="3553460"/>
                    <a:pt x="1892300" y="3553460"/>
                  </a:cubicBezTo>
                  <a:close/>
                </a:path>
              </a:pathLst>
            </a:custGeom>
            <a:blipFill>
              <a:blip r:embed="rId8"/>
              <a:stretch>
                <a:fillRect l="-26934" t="-30150" r="-27295" b="-29776"/>
              </a:stretch>
            </a:blipFill>
          </p:spPr>
        </p:sp>
        <p:sp>
          <p:nvSpPr>
            <p:cNvPr id="14" name="TextBox 14"/>
            <p:cNvSpPr txBox="1"/>
            <p:nvPr/>
          </p:nvSpPr>
          <p:spPr>
            <a:xfrm>
              <a:off x="6162483" y="41903"/>
              <a:ext cx="4548899" cy="2239076"/>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优点</a:t>
              </a:r>
              <a:endParaRPr lang="en-US" altLang="zh-CN" sz="3200" dirty="0">
                <a:solidFill>
                  <a:schemeClr val="bg1"/>
                </a:solidFill>
                <a:ea typeface="思源黑体 1 Bold"/>
              </a:endParaRPr>
            </a:p>
            <a:p>
              <a:pPr algn="ctr">
                <a:lnSpc>
                  <a:spcPts val="7000"/>
                </a:lnSpc>
              </a:pPr>
              <a:endParaRPr lang="en-US" altLang="zh-CN" sz="3200" dirty="0">
                <a:solidFill>
                  <a:srgbClr val="000000"/>
                </a:solidFill>
                <a:ea typeface="思源黑体 1 Bold"/>
              </a:endParaRPr>
            </a:p>
          </p:txBody>
        </p:sp>
        <p:sp>
          <p:nvSpPr>
            <p:cNvPr id="15" name="TextBox 15"/>
            <p:cNvSpPr txBox="1"/>
            <p:nvPr/>
          </p:nvSpPr>
          <p:spPr>
            <a:xfrm>
              <a:off x="10720617" y="38008"/>
              <a:ext cx="4548899" cy="1039175"/>
            </a:xfrm>
            <a:prstGeom prst="rect">
              <a:avLst/>
            </a:prstGeom>
          </p:spPr>
          <p:txBody>
            <a:bodyPr lIns="0" tIns="0" rIns="0" bIns="0" rtlCol="0" anchor="t">
              <a:spAutoFit/>
            </a:bodyPr>
            <a:lstStyle/>
            <a:p>
              <a:pPr algn="ctr">
                <a:lnSpc>
                  <a:spcPts val="7000"/>
                </a:lnSpc>
              </a:pPr>
              <a:endParaRPr lang="en-US" altLang="zh-CN" sz="3200" dirty="0">
                <a:solidFill>
                  <a:schemeClr val="bg1"/>
                </a:solidFill>
                <a:ea typeface="思源黑体 1 Bold"/>
              </a:endParaRPr>
            </a:p>
          </p:txBody>
        </p:sp>
        <p:sp>
          <p:nvSpPr>
            <p:cNvPr id="16" name="TextBox 16"/>
            <p:cNvSpPr txBox="1"/>
            <p:nvPr/>
          </p:nvSpPr>
          <p:spPr>
            <a:xfrm>
              <a:off x="15134013" y="19312"/>
              <a:ext cx="4548899" cy="1039175"/>
            </a:xfrm>
            <a:prstGeom prst="rect">
              <a:avLst/>
            </a:prstGeom>
          </p:spPr>
          <p:txBody>
            <a:bodyPr lIns="0" tIns="0" rIns="0" bIns="0" rtlCol="0" anchor="t">
              <a:spAutoFit/>
            </a:bodyPr>
            <a:lstStyle/>
            <a:p>
              <a:pPr algn="ctr">
                <a:lnSpc>
                  <a:spcPts val="7000"/>
                </a:lnSpc>
              </a:pPr>
              <a:endParaRPr lang="en-US" altLang="zh-CN" sz="3200" dirty="0">
                <a:solidFill>
                  <a:schemeClr val="bg1"/>
                </a:solidFill>
                <a:ea typeface="思源黑体 1 Bold"/>
              </a:endParaRPr>
            </a:p>
          </p:txBody>
        </p:sp>
        <p:sp>
          <p:nvSpPr>
            <p:cNvPr id="17" name="TextBox 17"/>
            <p:cNvSpPr txBox="1"/>
            <p:nvPr/>
          </p:nvSpPr>
          <p:spPr>
            <a:xfrm>
              <a:off x="19682912" y="64012"/>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普通应用</a:t>
              </a:r>
              <a:endParaRPr lang="en-US" altLang="zh-CN" sz="3200" dirty="0">
                <a:solidFill>
                  <a:schemeClr val="bg1"/>
                </a:solidFill>
                <a:ea typeface="思源黑体 1 Bold"/>
              </a:endParaRPr>
            </a:p>
          </p:txBody>
        </p:sp>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5139"/>
            <a:stretch>
              <a:fillRect/>
            </a:stretch>
          </p:blipFill>
          <p:spPr>
            <a:xfrm rot="16200000">
              <a:off x="13859744" y="960445"/>
              <a:ext cx="433911" cy="740796"/>
            </a:xfrm>
            <a:prstGeom prst="rect">
              <a:avLst/>
            </a:prstGeom>
          </p:spPr>
        </p:pic>
      </p:grpSp>
      <p:grpSp>
        <p:nvGrpSpPr>
          <p:cNvPr id="26" name="Group 26"/>
          <p:cNvGrpSpPr/>
          <p:nvPr/>
        </p:nvGrpSpPr>
        <p:grpSpPr>
          <a:xfrm>
            <a:off x="1833840" y="2453324"/>
            <a:ext cx="14115703" cy="4672129"/>
            <a:chOff x="44092" y="-249298"/>
            <a:chExt cx="7340932" cy="3548755"/>
          </a:xfrm>
        </p:grpSpPr>
        <p:sp>
          <p:nvSpPr>
            <p:cNvPr id="27" name="TextBox 27"/>
            <p:cNvSpPr txBox="1"/>
            <p:nvPr/>
          </p:nvSpPr>
          <p:spPr>
            <a:xfrm>
              <a:off x="44092" y="-249298"/>
              <a:ext cx="7340932" cy="647360"/>
            </a:xfrm>
            <a:prstGeom prst="rect">
              <a:avLst/>
            </a:prstGeom>
          </p:spPr>
          <p:txBody>
            <a:bodyPr lIns="0" tIns="0" rIns="0" bIns="0" rtlCol="0" anchor="t">
              <a:spAutoFit/>
            </a:bodyPr>
            <a:lstStyle/>
            <a:p>
              <a:pPr algn="ctr">
                <a:lnSpc>
                  <a:spcPts val="7000"/>
                </a:lnSpc>
              </a:pPr>
              <a:endParaRPr lang="en-US" altLang="zh-CN" sz="5400" dirty="0">
                <a:solidFill>
                  <a:srgbClr val="000000"/>
                </a:solidFill>
                <a:ea typeface="思源黑体 1 Bold"/>
              </a:endParaRPr>
            </a:p>
          </p:txBody>
        </p:sp>
        <p:sp>
          <p:nvSpPr>
            <p:cNvPr id="28" name="TextBox 28"/>
            <p:cNvSpPr txBox="1"/>
            <p:nvPr/>
          </p:nvSpPr>
          <p:spPr>
            <a:xfrm>
              <a:off x="44092" y="1008859"/>
              <a:ext cx="7340932" cy="2290598"/>
            </a:xfrm>
            <a:prstGeom prst="rect">
              <a:avLst/>
            </a:prstGeom>
          </p:spPr>
          <p:txBody>
            <a:bodyPr lIns="0" tIns="0" rIns="0" bIns="0" rtlCol="0" anchor="t">
              <a:spAutoFit/>
            </a:bodyPr>
            <a:lstStyle/>
            <a:p>
              <a:pPr algn="just">
                <a:lnSpc>
                  <a:spcPts val="4800"/>
                </a:lnSpc>
              </a:pPr>
              <a:r>
                <a:rPr lang="zh-CN" altLang="en-US" sz="3000" dirty="0">
                  <a:solidFill>
                    <a:schemeClr val="bg1"/>
                  </a:solidFill>
                  <a:latin typeface="思源黑体 1 Bold" panose="02010600030101010101" charset="-122"/>
                  <a:ea typeface="思源黑体 1 Bold" panose="02010600030101010101" charset="-122"/>
                </a:rPr>
                <a:t>在数学建模中，很多时候需要对数据进行预处理，通常我们会用到</a:t>
              </a:r>
              <a:r>
                <a:rPr lang="en-US" altLang="zh-CN" sz="3000" dirty="0">
                  <a:solidFill>
                    <a:schemeClr val="bg1"/>
                  </a:solidFill>
                  <a:latin typeface="思源黑体 1 Bold" panose="02010600030101010101" charset="-122"/>
                  <a:ea typeface="思源黑体 1 Bold" panose="02010600030101010101" charset="-122"/>
                </a:rPr>
                <a:t>excel</a:t>
              </a:r>
              <a:r>
                <a:rPr lang="zh-CN" altLang="en-US" sz="3000" dirty="0">
                  <a:solidFill>
                    <a:schemeClr val="bg1"/>
                  </a:solidFill>
                  <a:latin typeface="思源黑体 1 Bold" panose="02010600030101010101" charset="-122"/>
                  <a:ea typeface="思源黑体 1 Bold" panose="02010600030101010101" charset="-122"/>
                </a:rPr>
                <a:t>。在之后绘图过程中，可能大家会将数据导入</a:t>
              </a:r>
              <a:r>
                <a:rPr lang="en-US" altLang="zh-CN" sz="3000" dirty="0" err="1">
                  <a:solidFill>
                    <a:schemeClr val="bg1"/>
                  </a:solidFill>
                  <a:latin typeface="思源黑体 1 Bold" panose="02010600030101010101" charset="-122"/>
                  <a:ea typeface="思源黑体 1 Bold" panose="02010600030101010101" charset="-122"/>
                </a:rPr>
                <a:t>matlab</a:t>
              </a:r>
              <a:r>
                <a:rPr lang="zh-CN" altLang="en-US" sz="3000" dirty="0">
                  <a:solidFill>
                    <a:schemeClr val="bg1"/>
                  </a:solidFill>
                  <a:latin typeface="思源黑体 1 Bold" panose="02010600030101010101" charset="-122"/>
                  <a:ea typeface="思源黑体 1 Bold" panose="02010600030101010101" charset="-122"/>
                </a:rPr>
                <a:t>，然后进行数据可视化，但是这样较麻烦，有些时候会不必要的占用比赛的宝贵时间。而在</a:t>
              </a:r>
              <a:r>
                <a:rPr lang="en-US" altLang="zh-CN" sz="3000" dirty="0">
                  <a:solidFill>
                    <a:schemeClr val="bg1"/>
                  </a:solidFill>
                  <a:latin typeface="思源黑体 1 Bold" panose="02010600030101010101" charset="-122"/>
                  <a:ea typeface="思源黑体 1 Bold" panose="02010600030101010101" charset="-122"/>
                </a:rPr>
                <a:t>excel</a:t>
              </a:r>
              <a:r>
                <a:rPr lang="zh-CN" altLang="en-US" sz="3000" dirty="0">
                  <a:solidFill>
                    <a:schemeClr val="bg1"/>
                  </a:solidFill>
                  <a:latin typeface="思源黑体 1 Bold" panose="02010600030101010101" charset="-122"/>
                  <a:ea typeface="思源黑体 1 Bold" panose="02010600030101010101" charset="-122"/>
                </a:rPr>
                <a:t>自带的功能中其实就能做到数据可视化，，当你熟悉了</a:t>
              </a:r>
              <a:r>
                <a:rPr lang="en-US" altLang="zh-CN" sz="3000" dirty="0">
                  <a:solidFill>
                    <a:schemeClr val="bg1"/>
                  </a:solidFill>
                  <a:latin typeface="思源黑体 1 Bold" panose="02010600030101010101" charset="-122"/>
                  <a:ea typeface="思源黑体 1 Bold" panose="02010600030101010101" charset="-122"/>
                </a:rPr>
                <a:t>excel</a:t>
              </a:r>
              <a:r>
                <a:rPr lang="zh-CN" altLang="en-US" sz="3000" dirty="0">
                  <a:solidFill>
                    <a:schemeClr val="bg1"/>
                  </a:solidFill>
                  <a:latin typeface="思源黑体 1 Bold" panose="02010600030101010101" charset="-122"/>
                  <a:ea typeface="思源黑体 1 Bold" panose="02010600030101010101" charset="-122"/>
                </a:rPr>
                <a:t>后，他将会成为你在数学建模中的尚方宝剑，带领你夺得桂冠。</a:t>
              </a:r>
              <a:endParaRPr lang="en-US" sz="3000" dirty="0">
                <a:solidFill>
                  <a:schemeClr val="bg1"/>
                </a:solidFill>
                <a:latin typeface="思源黑体 1 Bold" panose="02010600030101010101" charset="-122"/>
                <a:ea typeface="思源黑体 1 Bold" panose="02010600030101010101" charset="-122"/>
              </a:endParaRPr>
            </a:p>
          </p:txBody>
        </p:sp>
      </p:grpSp>
      <p:pic>
        <p:nvPicPr>
          <p:cNvPr id="32" name="图片 31">
            <a:extLst>
              <a:ext uri="{FF2B5EF4-FFF2-40B4-BE49-F238E27FC236}">
                <a16:creationId xmlns:a16="http://schemas.microsoft.com/office/drawing/2014/main" id="{CAA0BDB7-90CB-2301-D4F0-61D8266513A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4446" y="64392"/>
            <a:ext cx="1007918" cy="1007918"/>
          </a:xfrm>
          <a:prstGeom prst="rect">
            <a:avLst/>
          </a:prstGeom>
        </p:spPr>
      </p:pic>
      <p:sp>
        <p:nvSpPr>
          <p:cNvPr id="5" name="TextBox 10">
            <a:extLst>
              <a:ext uri="{FF2B5EF4-FFF2-40B4-BE49-F238E27FC236}">
                <a16:creationId xmlns:a16="http://schemas.microsoft.com/office/drawing/2014/main" id="{9BCCB9CC-8D35-4AAD-107E-1549AB4AA8D2}"/>
              </a:ext>
            </a:extLst>
          </p:cNvPr>
          <p:cNvSpPr txBox="1"/>
          <p:nvPr/>
        </p:nvSpPr>
        <p:spPr>
          <a:xfrm>
            <a:off x="1017926" y="280904"/>
            <a:ext cx="3327749" cy="512961"/>
          </a:xfrm>
          <a:prstGeom prst="rect">
            <a:avLst/>
          </a:prstGeom>
        </p:spPr>
        <p:txBody>
          <a:bodyPr lIns="0" tIns="0" rIns="0" bIns="0" rtlCol="0" anchor="t">
            <a:spAutoFit/>
          </a:bodyPr>
          <a:lstStyle/>
          <a:p>
            <a:pPr marL="0" lvl="0" indent="0" algn="ctr">
              <a:lnSpc>
                <a:spcPts val="3995"/>
              </a:lnSpc>
              <a:spcBef>
                <a:spcPct val="0"/>
              </a:spcBef>
            </a:pPr>
            <a:r>
              <a:rPr lang="zh-CN" altLang="en-US" sz="3699" dirty="0">
                <a:solidFill>
                  <a:schemeClr val="bg1"/>
                </a:solidFill>
                <a:latin typeface="楷体" panose="02010609060101010101" pitchFamily="49" charset="-122"/>
                <a:ea typeface="楷体" panose="02010609060101010101" pitchFamily="49" charset="-122"/>
              </a:rPr>
              <a:t>数学建模协会</a:t>
            </a:r>
            <a:endParaRPr lang="en-US" sz="3699" dirty="0">
              <a:solidFill>
                <a:schemeClr val="bg1"/>
              </a:solidFill>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E9FC0843-BA0B-F74D-40CA-42CBA67E83A7}"/>
              </a:ext>
            </a:extLst>
          </p:cNvPr>
          <p:cNvSpPr txBox="1"/>
          <p:nvPr/>
        </p:nvSpPr>
        <p:spPr>
          <a:xfrm>
            <a:off x="8858170" y="16605"/>
            <a:ext cx="3411674" cy="871713"/>
          </a:xfrm>
          <a:prstGeom prst="rect">
            <a:avLst/>
          </a:prstGeom>
          <a:noFill/>
        </p:spPr>
        <p:txBody>
          <a:bodyPr wrap="square" rtlCol="0">
            <a:spAutoFit/>
          </a:bodyPr>
          <a:lstStyle/>
          <a:p>
            <a:pPr algn="ctr">
              <a:lnSpc>
                <a:spcPts val="7000"/>
              </a:lnSpc>
            </a:pPr>
            <a:r>
              <a:rPr lang="zh-CN" altLang="en-US" sz="3200" dirty="0">
                <a:solidFill>
                  <a:schemeClr val="bg1"/>
                </a:solidFill>
                <a:ea typeface="思源黑体 1 Bold"/>
              </a:rPr>
              <a:t>类型介绍</a:t>
            </a:r>
            <a:endParaRPr lang="en-US" altLang="zh-CN" sz="3200" dirty="0">
              <a:solidFill>
                <a:schemeClr val="bg1"/>
              </a:solidFill>
              <a:ea typeface="思源黑体 1 Bold"/>
            </a:endParaRPr>
          </a:p>
        </p:txBody>
      </p:sp>
      <p:pic>
        <p:nvPicPr>
          <p:cNvPr id="11" name="图片 10">
            <a:extLst>
              <a:ext uri="{FF2B5EF4-FFF2-40B4-BE49-F238E27FC236}">
                <a16:creationId xmlns:a16="http://schemas.microsoft.com/office/drawing/2014/main" id="{0636C1B6-A36C-74FE-8C48-33A6F552EBE4}"/>
              </a:ext>
            </a:extLst>
          </p:cNvPr>
          <p:cNvPicPr>
            <a:picLocks noChangeAspect="1"/>
          </p:cNvPicPr>
          <p:nvPr/>
        </p:nvPicPr>
        <p:blipFill>
          <a:blip r:embed="rId12"/>
          <a:stretch>
            <a:fillRect/>
          </a:stretch>
        </p:blipFill>
        <p:spPr>
          <a:xfrm>
            <a:off x="4038600" y="1308611"/>
            <a:ext cx="8991600" cy="8280923"/>
          </a:xfrm>
          <a:prstGeom prst="rect">
            <a:avLst/>
          </a:prstGeom>
        </p:spPr>
      </p:pic>
      <p:pic>
        <p:nvPicPr>
          <p:cNvPr id="44" name="音频 43">
            <a:hlinkClick r:id="" action="ppaction://media"/>
            <a:extLst>
              <a:ext uri="{FF2B5EF4-FFF2-40B4-BE49-F238E27FC236}">
                <a16:creationId xmlns:a16="http://schemas.microsoft.com/office/drawing/2014/main" id="{878F0924-3CE6-BB49-B2EE-B5CD94DAB709}"/>
              </a:ext>
            </a:extLst>
          </p:cNvPr>
          <p:cNvPicPr>
            <a:picLocks noChangeAspect="1"/>
          </p:cNvPicPr>
          <p:nvPr>
            <a:audioFile r:link="rId2"/>
            <p:extLst>
              <p:ext uri="{DAA4B4D4-6D71-4841-9C94-3DE7FCFB9230}">
                <p14:media xmlns:p14="http://schemas.microsoft.com/office/powerpoint/2010/main" r:embed="rId1"/>
              </p:ext>
            </p:extLst>
          </p:nvPr>
        </p:nvPicPr>
        <p:blipFill>
          <a:blip r:embed="rId13"/>
          <a:srcRect l="-388356" t="-196575" r="-388356" b="-196575"/>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1903484758"/>
      </p:ext>
    </p:extLst>
  </p:cSld>
  <p:clrMapOvr>
    <a:masterClrMapping/>
  </p:clrMapOvr>
  <mc:AlternateContent xmlns:mc="http://schemas.openxmlformats.org/markup-compatibility/2006">
    <mc:Choice xmlns:p14="http://schemas.microsoft.com/office/powerpoint/2010/main" Requires="p14">
      <p:transition spd="slow" p14:dur="2000" advTm="42379"/>
    </mc:Choice>
    <mc:Fallback>
      <p:transition spd="slow" advTm="423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4"/>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p:nvPr/>
        </p:nvGrpSpPr>
        <p:grpSpPr>
          <a:xfrm>
            <a:off x="-3124200" y="-2130287"/>
            <a:ext cx="24002691" cy="6818339"/>
            <a:chOff x="549163" y="2811031"/>
            <a:chExt cx="32003588" cy="9091118"/>
          </a:xfrm>
        </p:grpSpPr>
        <p:grpSp>
          <p:nvGrpSpPr>
            <p:cNvPr id="3" name="Group 3"/>
            <p:cNvGrpSpPr>
              <a:grpSpLocks noChangeAspect="1"/>
            </p:cNvGrpSpPr>
            <p:nvPr/>
          </p:nvGrpSpPr>
          <p:grpSpPr>
            <a:xfrm rot="594667">
              <a:off x="549164" y="2811031"/>
              <a:ext cx="32003587" cy="9001009"/>
              <a:chOff x="0" y="0"/>
              <a:chExt cx="6307877" cy="1774091"/>
            </a:xfrm>
          </p:grpSpPr>
          <p:sp>
            <p:nvSpPr>
              <p:cNvPr id="4" name="Freeform 4"/>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2154F3">
                  <a:alpha val="24706"/>
                </a:srgbClr>
              </a:solidFill>
            </p:spPr>
          </p:sp>
          <p:sp>
            <p:nvSpPr>
              <p:cNvPr id="5" name="Freeform 5"/>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solidFill>
              <a:ln w="12700">
                <a:solidFill>
                  <a:srgbClr val="000000"/>
                </a:solidFill>
              </a:ln>
            </p:spPr>
          </p:sp>
        </p:grpSp>
        <p:grpSp>
          <p:nvGrpSpPr>
            <p:cNvPr id="6" name="Group 6"/>
            <p:cNvGrpSpPr>
              <a:grpSpLocks noChangeAspect="1"/>
            </p:cNvGrpSpPr>
            <p:nvPr/>
          </p:nvGrpSpPr>
          <p:grpSpPr>
            <a:xfrm rot="-623156">
              <a:off x="549163" y="2811031"/>
              <a:ext cx="32003587" cy="9001009"/>
              <a:chOff x="0" y="0"/>
              <a:chExt cx="6307877" cy="1774091"/>
            </a:xfrm>
          </p:grpSpPr>
          <p:sp>
            <p:nvSpPr>
              <p:cNvPr id="7" name="Freeform 7"/>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2154F3">
                  <a:alpha val="24706"/>
                </a:srgbClr>
              </a:solidFill>
            </p:spPr>
          </p:sp>
          <p:sp>
            <p:nvSpPr>
              <p:cNvPr id="8" name="Freeform 8"/>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solidFill>
              <a:ln w="12700">
                <a:solidFill>
                  <a:srgbClr val="000000"/>
                </a:solidFill>
              </a:ln>
            </p:spPr>
          </p:sp>
        </p:grpSp>
        <p:grpSp>
          <p:nvGrpSpPr>
            <p:cNvPr id="9" name="Group 9"/>
            <p:cNvGrpSpPr>
              <a:grpSpLocks noChangeAspect="1"/>
            </p:cNvGrpSpPr>
            <p:nvPr/>
          </p:nvGrpSpPr>
          <p:grpSpPr>
            <a:xfrm>
              <a:off x="4358957" y="5028327"/>
              <a:ext cx="24383999" cy="6858000"/>
              <a:chOff x="0" y="0"/>
              <a:chExt cx="6307877" cy="1774091"/>
            </a:xfrm>
          </p:grpSpPr>
          <p:sp>
            <p:nvSpPr>
              <p:cNvPr id="10" name="Freeform 10"/>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94D669"/>
              </a:solidFill>
            </p:spPr>
          </p:sp>
          <p:sp>
            <p:nvSpPr>
              <p:cNvPr id="11" name="Freeform 11"/>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blipFill>
                <a:blip r:embed="rId4"/>
                <a:stretch>
                  <a:fillRect t="-231947" b="-23607"/>
                </a:stretch>
              </a:blipFill>
            </p:spPr>
          </p:sp>
        </p:grpSp>
        <p:grpSp>
          <p:nvGrpSpPr>
            <p:cNvPr id="12" name="Group 12"/>
            <p:cNvGrpSpPr>
              <a:grpSpLocks noChangeAspect="1"/>
            </p:cNvGrpSpPr>
            <p:nvPr/>
          </p:nvGrpSpPr>
          <p:grpSpPr>
            <a:xfrm>
              <a:off x="4358958" y="5028327"/>
              <a:ext cx="24397347" cy="6873822"/>
              <a:chOff x="0" y="0"/>
              <a:chExt cx="6311330" cy="1778184"/>
            </a:xfrm>
          </p:grpSpPr>
          <p:sp>
            <p:nvSpPr>
              <p:cNvPr id="13" name="Freeform 13"/>
              <p:cNvSpPr/>
              <p:nvPr/>
            </p:nvSpPr>
            <p:spPr>
              <a:xfrm>
                <a:off x="0" y="0"/>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alpha val="49804"/>
                </a:srgbClr>
              </a:solidFill>
            </p:spPr>
          </p:sp>
          <p:sp>
            <p:nvSpPr>
              <p:cNvPr id="14" name="Freeform 14"/>
              <p:cNvSpPr/>
              <p:nvPr/>
            </p:nvSpPr>
            <p:spPr>
              <a:xfrm>
                <a:off x="3453" y="4093"/>
                <a:ext cx="6307877" cy="1774091"/>
              </a:xfrm>
              <a:custGeom>
                <a:avLst/>
                <a:gdLst/>
                <a:ahLst/>
                <a:cxnLst/>
                <a:rect l="l" t="t" r="r" b="b"/>
                <a:pathLst>
                  <a:path w="6307877" h="1774091">
                    <a:moveTo>
                      <a:pt x="6307877" y="0"/>
                    </a:moveTo>
                    <a:cubicBezTo>
                      <a:pt x="4205251" y="0"/>
                      <a:pt x="2102626" y="0"/>
                      <a:pt x="0" y="0"/>
                    </a:cubicBezTo>
                    <a:cubicBezTo>
                      <a:pt x="1051313" y="591364"/>
                      <a:pt x="2102626" y="1182727"/>
                      <a:pt x="3153939" y="1774091"/>
                    </a:cubicBezTo>
                    <a:cubicBezTo>
                      <a:pt x="4205251" y="1182727"/>
                      <a:pt x="5256564" y="591364"/>
                      <a:pt x="6307877" y="0"/>
                    </a:cubicBezTo>
                    <a:close/>
                  </a:path>
                </a:pathLst>
              </a:custGeom>
              <a:solidFill>
                <a:srgbClr val="005CA3">
                  <a:alpha val="49804"/>
                </a:srgbClr>
              </a:solidFill>
              <a:ln w="12700">
                <a:solidFill>
                  <a:srgbClr val="000000"/>
                </a:solidFill>
              </a:ln>
            </p:spPr>
          </p:sp>
        </p:grpSp>
      </p:grpSp>
      <p:sp>
        <p:nvSpPr>
          <p:cNvPr id="17" name="Freeform 17"/>
          <p:cNvSpPr/>
          <p:nvPr/>
        </p:nvSpPr>
        <p:spPr>
          <a:xfrm>
            <a:off x="7516351" y="2687828"/>
            <a:ext cx="3255297" cy="3255297"/>
          </a:xfrm>
          <a:custGeom>
            <a:avLst/>
            <a:gdLst/>
            <a:ahLst/>
            <a:cxnLst/>
            <a:rect l="l" t="t" r="r" b="b"/>
            <a:pathLst>
              <a:path w="3784600" h="3784600">
                <a:moveTo>
                  <a:pt x="1892300" y="0"/>
                </a:moveTo>
                <a:cubicBezTo>
                  <a:pt x="847090" y="0"/>
                  <a:pt x="0" y="847090"/>
                  <a:pt x="0" y="1892300"/>
                </a:cubicBezTo>
                <a:cubicBezTo>
                  <a:pt x="0" y="2937510"/>
                  <a:pt x="847090" y="3784600"/>
                  <a:pt x="1892300" y="3784600"/>
                </a:cubicBezTo>
                <a:cubicBezTo>
                  <a:pt x="2937510" y="3784600"/>
                  <a:pt x="3784600" y="2937510"/>
                  <a:pt x="3784600" y="1892300"/>
                </a:cubicBezTo>
                <a:cubicBezTo>
                  <a:pt x="3784600" y="847090"/>
                  <a:pt x="2937510" y="0"/>
                  <a:pt x="1892300" y="0"/>
                </a:cubicBezTo>
                <a:close/>
                <a:moveTo>
                  <a:pt x="1892300" y="3553460"/>
                </a:moveTo>
                <a:cubicBezTo>
                  <a:pt x="974090" y="3553460"/>
                  <a:pt x="228600" y="2807970"/>
                  <a:pt x="228600" y="1889760"/>
                </a:cubicBezTo>
                <a:cubicBezTo>
                  <a:pt x="228600" y="971550"/>
                  <a:pt x="974090" y="226060"/>
                  <a:pt x="1892300" y="226060"/>
                </a:cubicBezTo>
                <a:cubicBezTo>
                  <a:pt x="2810510" y="226060"/>
                  <a:pt x="3556000" y="971550"/>
                  <a:pt x="3556000" y="1889760"/>
                </a:cubicBezTo>
                <a:cubicBezTo>
                  <a:pt x="3556000" y="2807970"/>
                  <a:pt x="2810510" y="3553460"/>
                  <a:pt x="1892300" y="3553460"/>
                </a:cubicBezTo>
                <a:close/>
              </a:path>
            </a:pathLst>
          </a:custGeom>
          <a:blipFill>
            <a:blip r:embed="rId5"/>
            <a:stretch>
              <a:fillRect l="-26934" t="-30150" r="-27295" b="-29776"/>
            </a:stretch>
          </a:blipFill>
        </p:spPr>
      </p:sp>
      <p:sp>
        <p:nvSpPr>
          <p:cNvPr id="18" name="TextBox 18"/>
          <p:cNvSpPr txBox="1"/>
          <p:nvPr/>
        </p:nvSpPr>
        <p:spPr>
          <a:xfrm>
            <a:off x="2133600" y="7954198"/>
            <a:ext cx="14701434" cy="963725"/>
          </a:xfrm>
          <a:prstGeom prst="rect">
            <a:avLst/>
          </a:prstGeom>
        </p:spPr>
        <p:txBody>
          <a:bodyPr lIns="0" tIns="0" rIns="0" bIns="0" rtlCol="0" anchor="t">
            <a:spAutoFit/>
          </a:bodyPr>
          <a:lstStyle/>
          <a:p>
            <a:pPr marL="0" lvl="0" indent="0" algn="ctr">
              <a:lnSpc>
                <a:spcPts val="7344"/>
              </a:lnSpc>
              <a:spcBef>
                <a:spcPct val="0"/>
              </a:spcBef>
            </a:pPr>
            <a:r>
              <a:rPr lang="en-US" sz="6000" dirty="0">
                <a:solidFill>
                  <a:schemeClr val="accent1"/>
                </a:solidFill>
                <a:latin typeface="Aran 500 Bold"/>
              </a:rPr>
              <a:t>Mathematical Contest in Modeling</a:t>
            </a:r>
          </a:p>
        </p:txBody>
      </p:sp>
      <p:grpSp>
        <p:nvGrpSpPr>
          <p:cNvPr id="19" name="Group 19"/>
          <p:cNvGrpSpPr/>
          <p:nvPr/>
        </p:nvGrpSpPr>
        <p:grpSpPr>
          <a:xfrm>
            <a:off x="3993178" y="6728742"/>
            <a:ext cx="12142800" cy="1240724"/>
            <a:chOff x="1296232" y="763875"/>
            <a:chExt cx="16190399" cy="1654299"/>
          </a:xfrm>
        </p:grpSpPr>
        <p:sp>
          <p:nvSpPr>
            <p:cNvPr id="20" name="TextBox 20"/>
            <p:cNvSpPr txBox="1"/>
            <p:nvPr/>
          </p:nvSpPr>
          <p:spPr>
            <a:xfrm>
              <a:off x="3636081" y="889076"/>
              <a:ext cx="13850550" cy="1322071"/>
            </a:xfrm>
            <a:prstGeom prst="rect">
              <a:avLst/>
            </a:prstGeom>
          </p:spPr>
          <p:txBody>
            <a:bodyPr lIns="0" tIns="0" rIns="0" bIns="0" rtlCol="0" anchor="t">
              <a:spAutoFit/>
            </a:bodyPr>
            <a:lstStyle/>
            <a:p>
              <a:pPr algn="ctr">
                <a:lnSpc>
                  <a:spcPts val="7000"/>
                </a:lnSpc>
              </a:pPr>
              <a:r>
                <a:rPr lang="zh-CN" altLang="en-US" sz="9600" dirty="0">
                  <a:solidFill>
                    <a:srgbClr val="000000"/>
                  </a:solidFill>
                  <a:ea typeface="思源黑体 1 Bold"/>
                </a:rPr>
                <a:t>普通应用</a:t>
              </a:r>
              <a:endParaRPr lang="en-US" altLang="zh-CN" sz="9600" dirty="0">
                <a:solidFill>
                  <a:srgbClr val="000000"/>
                </a:solidFill>
                <a:ea typeface="思源黑体 1 Bold"/>
              </a:endParaRPr>
            </a:p>
          </p:txBody>
        </p:sp>
        <p:sp>
          <p:nvSpPr>
            <p:cNvPr id="21" name="TextBox 21"/>
            <p:cNvSpPr txBox="1"/>
            <p:nvPr/>
          </p:nvSpPr>
          <p:spPr>
            <a:xfrm>
              <a:off x="1296232" y="763875"/>
              <a:ext cx="4470400" cy="1654299"/>
            </a:xfrm>
            <a:prstGeom prst="rect">
              <a:avLst/>
            </a:prstGeom>
          </p:spPr>
          <p:txBody>
            <a:bodyPr wrap="square" lIns="0" tIns="0" rIns="0" bIns="0" rtlCol="0" anchor="t">
              <a:spAutoFit/>
            </a:bodyPr>
            <a:lstStyle/>
            <a:p>
              <a:pPr marL="0" lvl="0" indent="0" algn="ctr">
                <a:lnSpc>
                  <a:spcPts val="8259"/>
                </a:lnSpc>
                <a:spcBef>
                  <a:spcPct val="0"/>
                </a:spcBef>
              </a:pPr>
              <a:r>
                <a:rPr lang="en-US" altLang="zh-CN" sz="11500" dirty="0">
                  <a:solidFill>
                    <a:srgbClr val="005CA3"/>
                  </a:solidFill>
                  <a:latin typeface="Aran 800 Bold"/>
                </a:rPr>
                <a:t>03 /</a:t>
              </a:r>
            </a:p>
          </p:txBody>
        </p:sp>
      </p:grpSp>
      <p:pic>
        <p:nvPicPr>
          <p:cNvPr id="22" name="图片 21">
            <a:extLst>
              <a:ext uri="{FF2B5EF4-FFF2-40B4-BE49-F238E27FC236}">
                <a16:creationId xmlns:a16="http://schemas.microsoft.com/office/drawing/2014/main" id="{E6B360B3-522D-9A7D-7E52-4A153E74C669}"/>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7345978" y="2524155"/>
            <a:ext cx="3596044" cy="3596044"/>
          </a:xfrm>
          <a:prstGeom prst="rect">
            <a:avLst/>
          </a:prstGeom>
        </p:spPr>
      </p:pic>
      <p:pic>
        <p:nvPicPr>
          <p:cNvPr id="36" name="音频 35">
            <a:hlinkClick r:id="" action="ppaction://media"/>
            <a:extLst>
              <a:ext uri="{FF2B5EF4-FFF2-40B4-BE49-F238E27FC236}">
                <a16:creationId xmlns:a16="http://schemas.microsoft.com/office/drawing/2014/main" id="{85D92B41-2722-E428-1D22-3596CABE6BF7}"/>
              </a:ext>
            </a:extLst>
          </p:cNvPr>
          <p:cNvPicPr>
            <a:picLocks noChangeAspect="1"/>
          </p:cNvPicPr>
          <p:nvPr>
            <a:audioFile r:link="rId2"/>
            <p:extLst>
              <p:ext uri="{DAA4B4D4-6D71-4841-9C94-3DE7FCFB9230}">
                <p14:media xmlns:p14="http://schemas.microsoft.com/office/powerpoint/2010/main" r:embed="rId1"/>
              </p:ext>
            </p:extLst>
          </p:nvPr>
        </p:nvPicPr>
        <p:blipFill>
          <a:blip r:embed="rId7"/>
          <a:srcRect l="-388356" t="-196575" r="-388356" b="-196575"/>
          <a:stretch>
            <a:fillRect/>
          </a:stretch>
        </p:blipFill>
        <p:spPr>
          <a:xfrm>
            <a:off x="14478000" y="8143875"/>
            <a:ext cx="3048000" cy="1714500"/>
          </a:xfrm>
          <a:prstGeom prst="rect">
            <a:avLst/>
          </a:prstGeom>
        </p:spPr>
      </p:pic>
    </p:spTree>
    <p:extLst>
      <p:ext uri="{BB962C8B-B14F-4D97-AF65-F5344CB8AC3E}">
        <p14:creationId xmlns:p14="http://schemas.microsoft.com/office/powerpoint/2010/main" val="4092767803"/>
      </p:ext>
    </p:extLst>
  </p:cSld>
  <p:clrMapOvr>
    <a:masterClrMapping/>
  </p:clrMapOvr>
  <mc:AlternateContent xmlns:mc="http://schemas.openxmlformats.org/markup-compatibility/2006">
    <mc:Choice xmlns:p14="http://schemas.microsoft.com/office/powerpoint/2010/main" Requires="p14">
      <p:transition spd="slow" p14:dur="2000" advTm="7833"/>
    </mc:Choice>
    <mc:Fallback>
      <p:transition spd="slow" advTm="78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6"/>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roup 7"/>
          <p:cNvGrpSpPr/>
          <p:nvPr/>
        </p:nvGrpSpPr>
        <p:grpSpPr>
          <a:xfrm>
            <a:off x="0" y="-43268"/>
            <a:ext cx="18367387" cy="1696249"/>
            <a:chOff x="52924" y="19312"/>
            <a:chExt cx="24489849" cy="2261667"/>
          </a:xfrm>
        </p:grpSpPr>
        <p:pic>
          <p:nvPicPr>
            <p:cNvPr id="8" name="Picture 8"/>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8423" t="91885"/>
            <a:stretch>
              <a:fillRect/>
            </a:stretch>
          </p:blipFill>
          <p:spPr>
            <a:xfrm>
              <a:off x="52924" y="21479"/>
              <a:ext cx="24489849" cy="1370277"/>
            </a:xfrm>
            <a:prstGeom prst="rect">
              <a:avLst/>
            </a:prstGeom>
          </p:spPr>
        </p:pic>
        <p:pic>
          <p:nvPicPr>
            <p:cNvPr id="9" name="Picture 9"/>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28393" t="91428" r="55465"/>
            <a:stretch>
              <a:fillRect/>
            </a:stretch>
          </p:blipFill>
          <p:spPr>
            <a:xfrm>
              <a:off x="19702609" y="49004"/>
              <a:ext cx="4509503" cy="1347056"/>
            </a:xfrm>
            <a:prstGeom prst="rect">
              <a:avLst/>
            </a:prstGeom>
          </p:spPr>
        </p:pic>
        <p:sp>
          <p:nvSpPr>
            <p:cNvPr id="13" name="Freeform 13"/>
            <p:cNvSpPr/>
            <p:nvPr/>
          </p:nvSpPr>
          <p:spPr>
            <a:xfrm>
              <a:off x="360804" y="153635"/>
              <a:ext cx="1063721" cy="1063722"/>
            </a:xfrm>
            <a:custGeom>
              <a:avLst/>
              <a:gdLst/>
              <a:ahLst/>
              <a:cxnLst/>
              <a:rect l="l" t="t" r="r" b="b"/>
              <a:pathLst>
                <a:path w="3784600" h="3784600">
                  <a:moveTo>
                    <a:pt x="1892300" y="0"/>
                  </a:moveTo>
                  <a:cubicBezTo>
                    <a:pt x="847090" y="0"/>
                    <a:pt x="0" y="847090"/>
                    <a:pt x="0" y="1892300"/>
                  </a:cubicBezTo>
                  <a:cubicBezTo>
                    <a:pt x="0" y="2937510"/>
                    <a:pt x="847090" y="3784600"/>
                    <a:pt x="1892300" y="3784600"/>
                  </a:cubicBezTo>
                  <a:cubicBezTo>
                    <a:pt x="2937510" y="3784600"/>
                    <a:pt x="3784600" y="2937510"/>
                    <a:pt x="3784600" y="1892300"/>
                  </a:cubicBezTo>
                  <a:cubicBezTo>
                    <a:pt x="3784600" y="847090"/>
                    <a:pt x="2937510" y="0"/>
                    <a:pt x="1892300" y="0"/>
                  </a:cubicBezTo>
                  <a:close/>
                  <a:moveTo>
                    <a:pt x="1892300" y="3553460"/>
                  </a:moveTo>
                  <a:cubicBezTo>
                    <a:pt x="974090" y="3553460"/>
                    <a:pt x="228600" y="2807970"/>
                    <a:pt x="228600" y="1889760"/>
                  </a:cubicBezTo>
                  <a:cubicBezTo>
                    <a:pt x="228600" y="971550"/>
                    <a:pt x="974090" y="226060"/>
                    <a:pt x="1892300" y="226060"/>
                  </a:cubicBezTo>
                  <a:cubicBezTo>
                    <a:pt x="2810510" y="226060"/>
                    <a:pt x="3556000" y="971550"/>
                    <a:pt x="3556000" y="1889760"/>
                  </a:cubicBezTo>
                  <a:cubicBezTo>
                    <a:pt x="3556000" y="2807970"/>
                    <a:pt x="2810510" y="3553460"/>
                    <a:pt x="1892300" y="3553460"/>
                  </a:cubicBezTo>
                  <a:close/>
                </a:path>
              </a:pathLst>
            </a:custGeom>
            <a:blipFill>
              <a:blip r:embed="rId8"/>
              <a:stretch>
                <a:fillRect l="-26934" t="-30150" r="-27295" b="-29776"/>
              </a:stretch>
            </a:blipFill>
          </p:spPr>
        </p:sp>
        <p:sp>
          <p:nvSpPr>
            <p:cNvPr id="14" name="TextBox 14"/>
            <p:cNvSpPr txBox="1"/>
            <p:nvPr/>
          </p:nvSpPr>
          <p:spPr>
            <a:xfrm>
              <a:off x="6162483" y="41903"/>
              <a:ext cx="4548899" cy="2239076"/>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优点</a:t>
              </a:r>
              <a:endParaRPr lang="en-US" altLang="zh-CN" sz="3200" dirty="0">
                <a:solidFill>
                  <a:schemeClr val="bg1"/>
                </a:solidFill>
                <a:ea typeface="思源黑体 1 Bold"/>
              </a:endParaRPr>
            </a:p>
            <a:p>
              <a:pPr algn="ctr">
                <a:lnSpc>
                  <a:spcPts val="7000"/>
                </a:lnSpc>
              </a:pPr>
              <a:endParaRPr lang="en-US" altLang="zh-CN" sz="3200" dirty="0">
                <a:solidFill>
                  <a:srgbClr val="000000"/>
                </a:solidFill>
                <a:ea typeface="思源黑体 1 Bold"/>
              </a:endParaRPr>
            </a:p>
          </p:txBody>
        </p:sp>
        <p:sp>
          <p:nvSpPr>
            <p:cNvPr id="15" name="TextBox 15"/>
            <p:cNvSpPr txBox="1"/>
            <p:nvPr/>
          </p:nvSpPr>
          <p:spPr>
            <a:xfrm>
              <a:off x="10720617" y="38008"/>
              <a:ext cx="4548899" cy="1039175"/>
            </a:xfrm>
            <a:prstGeom prst="rect">
              <a:avLst/>
            </a:prstGeom>
          </p:spPr>
          <p:txBody>
            <a:bodyPr lIns="0" tIns="0" rIns="0" bIns="0" rtlCol="0" anchor="t">
              <a:spAutoFit/>
            </a:bodyPr>
            <a:lstStyle/>
            <a:p>
              <a:pPr algn="ctr">
                <a:lnSpc>
                  <a:spcPts val="7000"/>
                </a:lnSpc>
              </a:pPr>
              <a:endParaRPr lang="en-US" altLang="zh-CN" sz="3200" dirty="0">
                <a:solidFill>
                  <a:schemeClr val="bg1"/>
                </a:solidFill>
                <a:ea typeface="思源黑体 1 Bold"/>
              </a:endParaRPr>
            </a:p>
          </p:txBody>
        </p:sp>
        <p:sp>
          <p:nvSpPr>
            <p:cNvPr id="16" name="TextBox 16"/>
            <p:cNvSpPr txBox="1"/>
            <p:nvPr/>
          </p:nvSpPr>
          <p:spPr>
            <a:xfrm>
              <a:off x="15134013" y="19312"/>
              <a:ext cx="4548899" cy="1039175"/>
            </a:xfrm>
            <a:prstGeom prst="rect">
              <a:avLst/>
            </a:prstGeom>
          </p:spPr>
          <p:txBody>
            <a:bodyPr lIns="0" tIns="0" rIns="0" bIns="0" rtlCol="0" anchor="t">
              <a:spAutoFit/>
            </a:bodyPr>
            <a:lstStyle/>
            <a:p>
              <a:pPr algn="ctr">
                <a:lnSpc>
                  <a:spcPts val="7000"/>
                </a:lnSpc>
              </a:pPr>
              <a:endParaRPr lang="en-US" altLang="zh-CN" sz="3200" dirty="0">
                <a:solidFill>
                  <a:schemeClr val="bg1"/>
                </a:solidFill>
                <a:ea typeface="思源黑体 1 Bold"/>
              </a:endParaRPr>
            </a:p>
          </p:txBody>
        </p:sp>
        <p:sp>
          <p:nvSpPr>
            <p:cNvPr id="17" name="TextBox 17"/>
            <p:cNvSpPr txBox="1"/>
            <p:nvPr/>
          </p:nvSpPr>
          <p:spPr>
            <a:xfrm>
              <a:off x="19682912" y="64012"/>
              <a:ext cx="4548899" cy="1039175"/>
            </a:xfrm>
            <a:prstGeom prst="rect">
              <a:avLst/>
            </a:prstGeom>
          </p:spPr>
          <p:txBody>
            <a:bodyPr lIns="0" tIns="0" rIns="0" bIns="0" rtlCol="0" anchor="t">
              <a:spAutoFit/>
            </a:bodyPr>
            <a:lstStyle/>
            <a:p>
              <a:pPr algn="ctr">
                <a:lnSpc>
                  <a:spcPts val="7000"/>
                </a:lnSpc>
              </a:pPr>
              <a:r>
                <a:rPr lang="zh-CN" altLang="en-US" sz="3200" dirty="0">
                  <a:solidFill>
                    <a:schemeClr val="bg1"/>
                  </a:solidFill>
                  <a:ea typeface="思源黑体 1 Bold"/>
                </a:rPr>
                <a:t>普通应用</a:t>
              </a:r>
              <a:endParaRPr lang="en-US" altLang="zh-CN" sz="3200" dirty="0">
                <a:solidFill>
                  <a:schemeClr val="bg1"/>
                </a:solidFill>
                <a:ea typeface="思源黑体 1 Bold"/>
              </a:endParaRPr>
            </a:p>
          </p:txBody>
        </p:sp>
        <p:pic>
          <p:nvPicPr>
            <p:cNvPr id="18" name="Picture 18"/>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85139"/>
            <a:stretch>
              <a:fillRect/>
            </a:stretch>
          </p:blipFill>
          <p:spPr>
            <a:xfrm rot="16200000">
              <a:off x="21717088" y="1015597"/>
              <a:ext cx="480547" cy="740796"/>
            </a:xfrm>
            <a:prstGeom prst="rect">
              <a:avLst/>
            </a:prstGeom>
          </p:spPr>
        </p:pic>
      </p:grpSp>
      <p:grpSp>
        <p:nvGrpSpPr>
          <p:cNvPr id="26" name="Group 26"/>
          <p:cNvGrpSpPr/>
          <p:nvPr/>
        </p:nvGrpSpPr>
        <p:grpSpPr>
          <a:xfrm>
            <a:off x="1524000" y="3949088"/>
            <a:ext cx="14115703" cy="6365670"/>
            <a:chOff x="44092" y="-249298"/>
            <a:chExt cx="7340932" cy="4835098"/>
          </a:xfrm>
        </p:grpSpPr>
        <p:sp>
          <p:nvSpPr>
            <p:cNvPr id="27" name="TextBox 27"/>
            <p:cNvSpPr txBox="1"/>
            <p:nvPr/>
          </p:nvSpPr>
          <p:spPr>
            <a:xfrm>
              <a:off x="44092" y="-249298"/>
              <a:ext cx="7340932" cy="1332076"/>
            </a:xfrm>
            <a:prstGeom prst="rect">
              <a:avLst/>
            </a:prstGeom>
          </p:spPr>
          <p:txBody>
            <a:bodyPr lIns="0" tIns="0" rIns="0" bIns="0" rtlCol="0" anchor="t">
              <a:spAutoFit/>
            </a:bodyPr>
            <a:lstStyle/>
            <a:p>
              <a:pPr algn="ctr">
                <a:lnSpc>
                  <a:spcPts val="7000"/>
                </a:lnSpc>
              </a:pPr>
              <a:r>
                <a:rPr lang="zh-CN" altLang="en-US" sz="9600" dirty="0">
                  <a:solidFill>
                    <a:srgbClr val="005CA3"/>
                  </a:solidFill>
                  <a:ea typeface="思源黑体-粗体 Bold"/>
                </a:rPr>
                <a:t>感谢聆听</a:t>
              </a:r>
              <a:endParaRPr lang="en-US" altLang="zh-CN" sz="9600" dirty="0">
                <a:solidFill>
                  <a:srgbClr val="005CA3"/>
                </a:solidFill>
                <a:ea typeface="思源黑体-粗体 Bold"/>
              </a:endParaRPr>
            </a:p>
            <a:p>
              <a:pPr algn="ctr">
                <a:lnSpc>
                  <a:spcPts val="7000"/>
                </a:lnSpc>
              </a:pPr>
              <a:endParaRPr lang="en-US" altLang="zh-CN" sz="5400" dirty="0">
                <a:solidFill>
                  <a:srgbClr val="000000"/>
                </a:solidFill>
                <a:ea typeface="思源黑体 1 Bold"/>
              </a:endParaRPr>
            </a:p>
          </p:txBody>
        </p:sp>
        <p:sp>
          <p:nvSpPr>
            <p:cNvPr id="28" name="TextBox 28"/>
            <p:cNvSpPr txBox="1"/>
            <p:nvPr/>
          </p:nvSpPr>
          <p:spPr>
            <a:xfrm>
              <a:off x="44092" y="1008859"/>
              <a:ext cx="7340932" cy="3576941"/>
            </a:xfrm>
            <a:prstGeom prst="rect">
              <a:avLst/>
            </a:prstGeom>
          </p:spPr>
          <p:txBody>
            <a:bodyPr lIns="0" tIns="0" rIns="0" bIns="0" rtlCol="0" anchor="t">
              <a:spAutoFit/>
            </a:bodyPr>
            <a:lstStyle/>
            <a:p>
              <a:pPr marL="0" indent="0" algn="ctr">
                <a:lnSpc>
                  <a:spcPct val="170000"/>
                </a:lnSpc>
                <a:buNone/>
              </a:pPr>
              <a:r>
                <a:rPr lang="zh-CN" altLang="en-US" sz="3000" dirty="0">
                  <a:solidFill>
                    <a:schemeClr val="bg1"/>
                  </a:solidFill>
                  <a:latin typeface="思源黑体 1 Bold" panose="02010600030101010101" charset="-122"/>
                  <a:ea typeface="思源黑体 1 Bold" panose="02010600030101010101" charset="-122"/>
                </a:rPr>
                <a:t>在数</a:t>
              </a:r>
              <a:r>
                <a:rPr lang="zh-CN" altLang="en-US" sz="3200" b="1" dirty="0">
                  <a:solidFill>
                    <a:schemeClr val="accent1"/>
                  </a:solidFill>
                  <a:latin typeface="Aran 800" panose="02010600030101010101" charset="0"/>
                  <a:ea typeface="微软雅黑" panose="020B0503020204020204" pitchFamily="34" charset="-122"/>
                  <a:cs typeface="Aran 800" panose="02010600030101010101" charset="0"/>
                </a:rPr>
                <a:t>现实世界的奥秘等你探索和发现，</a:t>
              </a:r>
              <a:endParaRPr lang="en-US" altLang="zh-CN" sz="3200" b="1" dirty="0">
                <a:solidFill>
                  <a:schemeClr val="accent1"/>
                </a:solidFill>
                <a:latin typeface="Aran 800" panose="02010600030101010101" charset="0"/>
                <a:ea typeface="微软雅黑" panose="020B0503020204020204" pitchFamily="34" charset="-122"/>
                <a:cs typeface="Aran 800" panose="02010600030101010101" charset="0"/>
              </a:endParaRPr>
            </a:p>
            <a:p>
              <a:pPr marL="0" indent="0" algn="ctr">
                <a:lnSpc>
                  <a:spcPct val="170000"/>
                </a:lnSpc>
                <a:buNone/>
              </a:pPr>
              <a:r>
                <a:rPr lang="en-US" altLang="zh-CN" sz="3200" b="1" dirty="0">
                  <a:solidFill>
                    <a:schemeClr val="accent1"/>
                  </a:solidFill>
                  <a:latin typeface="Aran 800" panose="02010600030101010101" charset="0"/>
                  <a:ea typeface="微软雅黑" panose="020B0503020204020204" pitchFamily="34" charset="-122"/>
                  <a:cs typeface="Aran 800" panose="02010600030101010101" charset="0"/>
                </a:rPr>
                <a:t>				        </a:t>
              </a:r>
              <a:r>
                <a:rPr lang="zh-CN" altLang="en-US" sz="3200" b="1" dirty="0">
                  <a:solidFill>
                    <a:schemeClr val="accent1"/>
                  </a:solidFill>
                  <a:latin typeface="Aran 800" panose="02010600030101010101" charset="0"/>
                  <a:ea typeface="微软雅黑" panose="020B0503020204020204" pitchFamily="34" charset="-122"/>
                  <a:cs typeface="Aran 800" panose="02010600030101010101" charset="0"/>
                </a:rPr>
                <a:t>体验数学魅力，  让你收益终身！</a:t>
              </a:r>
              <a:r>
                <a:rPr lang="zh-CN" altLang="en-US" sz="3000" dirty="0">
                  <a:solidFill>
                    <a:schemeClr val="bg1"/>
                  </a:solidFill>
                  <a:latin typeface="思源黑体 1 Bold" panose="02010600030101010101" charset="-122"/>
                  <a:ea typeface="思源黑体 1 Bold" panose="02010600030101010101" charset="-122"/>
                </a:rPr>
                <a:t>对数据进行</a:t>
              </a:r>
              <a:r>
                <a:rPr lang="zh-CN" altLang="en-US" sz="3000" b="1" dirty="0">
                  <a:solidFill>
                    <a:schemeClr val="bg1"/>
                  </a:solidFill>
                  <a:latin typeface="思源黑体 1 Bold" panose="02010600030101010101" charset="-122"/>
                  <a:ea typeface="思源黑体 1 Bold" panose="02010600030101010101" charset="-122"/>
                </a:rPr>
                <a:t>预处理</a:t>
              </a:r>
              <a:r>
                <a:rPr lang="zh-CN" altLang="en-US" sz="3000" dirty="0">
                  <a:solidFill>
                    <a:schemeClr val="bg1"/>
                  </a:solidFill>
                  <a:latin typeface="思源黑体 1 Bold" panose="02010600030101010101" charset="-122"/>
                  <a:ea typeface="思源黑体 1 Bold" panose="02010600030101010101" charset="-122"/>
                </a:rPr>
                <a:t>，通常我们会用到</a:t>
              </a:r>
              <a:r>
                <a:rPr lang="en-US" altLang="zh-CN" sz="3000" dirty="0">
                  <a:solidFill>
                    <a:schemeClr val="bg1"/>
                  </a:solidFill>
                  <a:latin typeface="思源黑体 1 Bold" panose="02010600030101010101" charset="-122"/>
                  <a:ea typeface="思源黑体 1 Bold" panose="02010600030101010101" charset="-122"/>
                </a:rPr>
                <a:t>excel</a:t>
              </a:r>
              <a:r>
                <a:rPr lang="zh-CN" altLang="en-US" sz="3000" dirty="0">
                  <a:solidFill>
                    <a:schemeClr val="bg1"/>
                  </a:solidFill>
                  <a:latin typeface="思源黑体 1 Bold" panose="02010600030101010101" charset="-122"/>
                  <a:ea typeface="思源黑体 1 Bold" panose="02010600030101010101" charset="-122"/>
                </a:rPr>
                <a:t>。在之后绘图过程中，可能大家会将数据导入</a:t>
              </a:r>
              <a:r>
                <a:rPr lang="en-US" altLang="zh-CN" sz="3000" dirty="0" err="1">
                  <a:solidFill>
                    <a:schemeClr val="bg1"/>
                  </a:solidFill>
                  <a:latin typeface="思源黑体 1 Bold" panose="02010600030101010101" charset="-122"/>
                  <a:ea typeface="思源黑体 1 Bold" panose="02010600030101010101" charset="-122"/>
                </a:rPr>
                <a:t>matlab</a:t>
              </a:r>
              <a:r>
                <a:rPr lang="zh-CN" altLang="en-US" sz="3000" dirty="0">
                  <a:solidFill>
                    <a:schemeClr val="bg1"/>
                  </a:solidFill>
                  <a:latin typeface="思源黑体 1 Bold" panose="02010600030101010101" charset="-122"/>
                  <a:ea typeface="思源黑体 1 Bold" panose="02010600030101010101" charset="-122"/>
                </a:rPr>
                <a:t>，然后进行数据可视化，但是这样较麻烦，有些时候会不必要的占用比赛的宝贵时间。而在</a:t>
              </a:r>
              <a:r>
                <a:rPr lang="en-US" altLang="zh-CN" sz="3000" dirty="0">
                  <a:solidFill>
                    <a:schemeClr val="bg1"/>
                  </a:solidFill>
                  <a:latin typeface="思源黑体 1 Bold" panose="02010600030101010101" charset="-122"/>
                  <a:ea typeface="思源黑体 1 Bold" panose="02010600030101010101" charset="-122"/>
                </a:rPr>
                <a:t>excel</a:t>
              </a:r>
              <a:r>
                <a:rPr lang="zh-CN" altLang="en-US" sz="3000" dirty="0">
                  <a:solidFill>
                    <a:schemeClr val="bg1"/>
                  </a:solidFill>
                  <a:latin typeface="思源黑体 1 Bold" panose="02010600030101010101" charset="-122"/>
                  <a:ea typeface="思源黑体 1 Bold" panose="02010600030101010101" charset="-122"/>
                </a:rPr>
                <a:t>自带的功能中其实就能做到数据可视化，，当你熟悉了</a:t>
              </a:r>
              <a:r>
                <a:rPr lang="en-US" altLang="zh-CN" sz="3000" dirty="0">
                  <a:solidFill>
                    <a:schemeClr val="bg1"/>
                  </a:solidFill>
                  <a:latin typeface="思源黑体 1 Bold" panose="02010600030101010101" charset="-122"/>
                  <a:ea typeface="思源黑体 1 Bold" panose="02010600030101010101" charset="-122"/>
                </a:rPr>
                <a:t>excel</a:t>
              </a:r>
              <a:r>
                <a:rPr lang="zh-CN" altLang="en-US" sz="3000" dirty="0">
                  <a:solidFill>
                    <a:schemeClr val="bg1"/>
                  </a:solidFill>
                  <a:latin typeface="思源黑体 1 Bold" panose="02010600030101010101" charset="-122"/>
                  <a:ea typeface="思源黑体 1 Bold" panose="02010600030101010101" charset="-122"/>
                </a:rPr>
                <a:t>后，他将会成为你在数学建模中的尚方宝剑，带领你夺得桂冠。</a:t>
              </a:r>
              <a:endParaRPr lang="en-US" sz="3000" dirty="0">
                <a:solidFill>
                  <a:schemeClr val="bg1"/>
                </a:solidFill>
                <a:latin typeface="思源黑体 1 Bold" panose="02010600030101010101" charset="-122"/>
                <a:ea typeface="思源黑体 1 Bold" panose="02010600030101010101" charset="-122"/>
              </a:endParaRPr>
            </a:p>
          </p:txBody>
        </p:sp>
      </p:grpSp>
      <p:pic>
        <p:nvPicPr>
          <p:cNvPr id="32" name="图片 31">
            <a:extLst>
              <a:ext uri="{FF2B5EF4-FFF2-40B4-BE49-F238E27FC236}">
                <a16:creationId xmlns:a16="http://schemas.microsoft.com/office/drawing/2014/main" id="{CAA0BDB7-90CB-2301-D4F0-61D8266513A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74446" y="64392"/>
            <a:ext cx="1007918" cy="1007918"/>
          </a:xfrm>
          <a:prstGeom prst="rect">
            <a:avLst/>
          </a:prstGeom>
        </p:spPr>
      </p:pic>
      <p:sp>
        <p:nvSpPr>
          <p:cNvPr id="5" name="TextBox 10">
            <a:extLst>
              <a:ext uri="{FF2B5EF4-FFF2-40B4-BE49-F238E27FC236}">
                <a16:creationId xmlns:a16="http://schemas.microsoft.com/office/drawing/2014/main" id="{9BCCB9CC-8D35-4AAD-107E-1549AB4AA8D2}"/>
              </a:ext>
            </a:extLst>
          </p:cNvPr>
          <p:cNvSpPr txBox="1"/>
          <p:nvPr/>
        </p:nvSpPr>
        <p:spPr>
          <a:xfrm>
            <a:off x="1017926" y="280904"/>
            <a:ext cx="3327749" cy="512961"/>
          </a:xfrm>
          <a:prstGeom prst="rect">
            <a:avLst/>
          </a:prstGeom>
        </p:spPr>
        <p:txBody>
          <a:bodyPr lIns="0" tIns="0" rIns="0" bIns="0" rtlCol="0" anchor="t">
            <a:spAutoFit/>
          </a:bodyPr>
          <a:lstStyle/>
          <a:p>
            <a:pPr marL="0" lvl="0" indent="0" algn="ctr">
              <a:lnSpc>
                <a:spcPts val="3995"/>
              </a:lnSpc>
              <a:spcBef>
                <a:spcPct val="0"/>
              </a:spcBef>
            </a:pPr>
            <a:r>
              <a:rPr lang="zh-CN" altLang="en-US" sz="3699" dirty="0">
                <a:solidFill>
                  <a:schemeClr val="bg1"/>
                </a:solidFill>
                <a:latin typeface="楷体" panose="02010609060101010101" pitchFamily="49" charset="-122"/>
                <a:ea typeface="楷体" panose="02010609060101010101" pitchFamily="49" charset="-122"/>
              </a:rPr>
              <a:t>数学建模协会</a:t>
            </a:r>
            <a:endParaRPr lang="en-US" sz="3699" dirty="0">
              <a:solidFill>
                <a:schemeClr val="bg1"/>
              </a:solidFill>
              <a:latin typeface="楷体" panose="02010609060101010101" pitchFamily="49" charset="-122"/>
              <a:ea typeface="楷体" panose="02010609060101010101" pitchFamily="49" charset="-122"/>
            </a:endParaRPr>
          </a:p>
        </p:txBody>
      </p:sp>
      <p:sp>
        <p:nvSpPr>
          <p:cNvPr id="6" name="文本框 5">
            <a:extLst>
              <a:ext uri="{FF2B5EF4-FFF2-40B4-BE49-F238E27FC236}">
                <a16:creationId xmlns:a16="http://schemas.microsoft.com/office/drawing/2014/main" id="{E9FC0843-BA0B-F74D-40CA-42CBA67E83A7}"/>
              </a:ext>
            </a:extLst>
          </p:cNvPr>
          <p:cNvSpPr txBox="1"/>
          <p:nvPr/>
        </p:nvSpPr>
        <p:spPr>
          <a:xfrm>
            <a:off x="9144000" y="-17661"/>
            <a:ext cx="3411674" cy="871713"/>
          </a:xfrm>
          <a:prstGeom prst="rect">
            <a:avLst/>
          </a:prstGeom>
          <a:noFill/>
        </p:spPr>
        <p:txBody>
          <a:bodyPr wrap="square" rtlCol="0">
            <a:spAutoFit/>
          </a:bodyPr>
          <a:lstStyle/>
          <a:p>
            <a:pPr algn="ctr">
              <a:lnSpc>
                <a:spcPts val="7000"/>
              </a:lnSpc>
            </a:pPr>
            <a:r>
              <a:rPr lang="zh-CN" altLang="en-US" sz="3200" dirty="0">
                <a:solidFill>
                  <a:schemeClr val="bg1"/>
                </a:solidFill>
                <a:ea typeface="思源黑体 1 Bold"/>
              </a:rPr>
              <a:t>类型介绍</a:t>
            </a:r>
            <a:endParaRPr lang="en-US" altLang="zh-CN" sz="3200" dirty="0">
              <a:solidFill>
                <a:schemeClr val="bg1"/>
              </a:solidFill>
              <a:ea typeface="思源黑体 1 Bold"/>
            </a:endParaRPr>
          </a:p>
        </p:txBody>
      </p:sp>
      <p:pic>
        <p:nvPicPr>
          <p:cNvPr id="35" name="音频 34">
            <a:hlinkClick r:id="" action="ppaction://media"/>
            <a:extLst>
              <a:ext uri="{FF2B5EF4-FFF2-40B4-BE49-F238E27FC236}">
                <a16:creationId xmlns:a16="http://schemas.microsoft.com/office/drawing/2014/main" id="{F7E1458C-0174-8B97-3D26-3CDF047D23A2}"/>
              </a:ext>
            </a:extLst>
          </p:cNvPr>
          <p:cNvPicPr>
            <a:picLocks noChangeAspect="1"/>
          </p:cNvPicPr>
          <p:nvPr>
            <a:audioFile r:link="rId2"/>
            <p:extLst>
              <p:ext uri="{DAA4B4D4-6D71-4841-9C94-3DE7FCFB9230}">
                <p14:media xmlns:p14="http://schemas.microsoft.com/office/powerpoint/2010/main" r:embed="rId1"/>
              </p:ext>
            </p:extLst>
          </p:nvPr>
        </p:nvPicPr>
        <p:blipFill>
          <a:blip r:embed="rId12"/>
          <a:stretch>
            <a:fillRect/>
          </a:stretch>
        </p:blipFill>
        <p:spPr>
          <a:xfrm>
            <a:off x="17787938" y="9786938"/>
            <a:ext cx="347662" cy="347662"/>
          </a:xfrm>
          <a:prstGeom prst="rect">
            <a:avLst/>
          </a:prstGeom>
        </p:spPr>
      </p:pic>
    </p:spTree>
    <p:extLst>
      <p:ext uri="{BB962C8B-B14F-4D97-AF65-F5344CB8AC3E}">
        <p14:creationId xmlns:p14="http://schemas.microsoft.com/office/powerpoint/2010/main" val="3379727673"/>
      </p:ext>
    </p:extLst>
  </p:cSld>
  <p:clrMapOvr>
    <a:masterClrMapping/>
  </p:clrMapOvr>
  <mc:AlternateContent xmlns:mc="http://schemas.openxmlformats.org/markup-compatibility/2006">
    <mc:Choice xmlns:p14="http://schemas.microsoft.com/office/powerpoint/2010/main" Requires="p14">
      <p:transition spd="slow" p14:dur="2000" advTm="952"/>
    </mc:Choice>
    <mc:Fallback>
      <p:transition spd="slow" advTm="95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5"/>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5"/>
                </p:tgtEl>
              </p:cMediaNode>
            </p:audio>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2955</TotalTime>
  <Words>392</Words>
  <Application>Microsoft Office PowerPoint</Application>
  <PresentationFormat>自定义</PresentationFormat>
  <Paragraphs>40</Paragraphs>
  <Slides>8</Slides>
  <Notes>1</Notes>
  <HiddenSlides>0</HiddenSlides>
  <MMClips>9</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8</vt:i4>
      </vt:variant>
    </vt:vector>
  </HeadingPairs>
  <TitlesOfParts>
    <vt:vector size="18" baseType="lpstr">
      <vt:lpstr>Arial</vt:lpstr>
      <vt:lpstr>思源黑体-粗体 Bold</vt:lpstr>
      <vt:lpstr>思源黑体 1 Bold</vt:lpstr>
      <vt:lpstr>Aran 800</vt:lpstr>
      <vt:lpstr>Aran 800 Bold</vt:lpstr>
      <vt:lpstr>楷体</vt:lpstr>
      <vt:lpstr>Aran 500 Bold</vt:lpstr>
      <vt:lpstr>Calibri</vt:lpstr>
      <vt:lpstr>等线</vt:lpstr>
      <vt:lpstr>Office Theme</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蓝白色市场营销开题报告毕业答辩校徽班徽学术风简约市场营销分享中文演示文稿</dc:title>
  <dc:creator>LiLei</dc:creator>
  <cp:lastModifiedBy>yang10096</cp:lastModifiedBy>
  <cp:revision>33</cp:revision>
  <dcterms:created xsi:type="dcterms:W3CDTF">2006-08-16T00:00:00Z</dcterms:created>
  <dcterms:modified xsi:type="dcterms:W3CDTF">2023-02-11T14:22:22Z</dcterms:modified>
  <dc:identifier>DAFPlidKlqU</dc:identifier>
</cp:coreProperties>
</file>